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layfair Display"/>
      <p:regular r:id="rId14"/>
      <p:bold r:id="rId15"/>
      <p:italic r:id="rId16"/>
      <p:boldItalic r:id="rId17"/>
    </p:embeddedFont>
    <p:embeddedFont>
      <p:font typeface="La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La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layfairDisplay-bold.fntdata"/><Relationship Id="rId14" Type="http://schemas.openxmlformats.org/officeDocument/2006/relationships/font" Target="fonts/PlayfairDisplay-regular.fntdata"/><Relationship Id="rId17" Type="http://schemas.openxmlformats.org/officeDocument/2006/relationships/font" Target="fonts/PlayfairDisplay-boldItalic.fntdata"/><Relationship Id="rId16" Type="http://schemas.openxmlformats.org/officeDocument/2006/relationships/font" Target="fonts/PlayfairDisplay-italic.fntdata"/><Relationship Id="rId5" Type="http://schemas.openxmlformats.org/officeDocument/2006/relationships/notesMaster" Target="notesMasters/notesMaster1.xml"/><Relationship Id="rId19" Type="http://schemas.openxmlformats.org/officeDocument/2006/relationships/font" Target="fonts/Lato-bold.fntdata"/><Relationship Id="rId6" Type="http://schemas.openxmlformats.org/officeDocument/2006/relationships/slide" Target="slides/slide1.xml"/><Relationship Id="rId18" Type="http://schemas.openxmlformats.org/officeDocument/2006/relationships/font" Target="fonts/La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0878883baf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0878883baf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0878883baf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0878883baf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0878883baf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0878883baf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0878883baf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0878883baf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0878883baf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0878883baf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0878883baf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0878883baf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0878883baf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0878883baf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rmAutofit/>
          </a:bodyPr>
          <a:lstStyle>
            <a:lvl1pPr lvl="0">
              <a:spcBef>
                <a:spcPts val="100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rm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0"/>
              </a:spcBef>
              <a:spcAft>
                <a:spcPts val="0"/>
              </a:spcAft>
              <a:buClr>
                <a:schemeClr val="accent6"/>
              </a:buClr>
              <a:buSzPts val="2400"/>
              <a:buNone/>
              <a:defRPr sz="2400">
                <a:solidFill>
                  <a:schemeClr val="accent6"/>
                </a:solidFill>
              </a:defRPr>
            </a:lvl2pPr>
            <a:lvl3pPr lvl="2">
              <a:lnSpc>
                <a:spcPct val="100000"/>
              </a:lnSpc>
              <a:spcBef>
                <a:spcPts val="0"/>
              </a:spcBef>
              <a:spcAft>
                <a:spcPts val="0"/>
              </a:spcAft>
              <a:buClr>
                <a:schemeClr val="accent6"/>
              </a:buClr>
              <a:buSzPts val="2400"/>
              <a:buNone/>
              <a:defRPr sz="2400">
                <a:solidFill>
                  <a:schemeClr val="accent6"/>
                </a:solidFill>
              </a:defRPr>
            </a:lvl3pPr>
            <a:lvl4pPr lvl="3">
              <a:lnSpc>
                <a:spcPct val="100000"/>
              </a:lnSpc>
              <a:spcBef>
                <a:spcPts val="0"/>
              </a:spcBef>
              <a:spcAft>
                <a:spcPts val="0"/>
              </a:spcAft>
              <a:buClr>
                <a:schemeClr val="accent6"/>
              </a:buClr>
              <a:buSzPts val="2400"/>
              <a:buNone/>
              <a:defRPr sz="2400">
                <a:solidFill>
                  <a:schemeClr val="accent6"/>
                </a:solidFill>
              </a:defRPr>
            </a:lvl4pPr>
            <a:lvl5pPr lvl="4">
              <a:lnSpc>
                <a:spcPct val="100000"/>
              </a:lnSpc>
              <a:spcBef>
                <a:spcPts val="0"/>
              </a:spcBef>
              <a:spcAft>
                <a:spcPts val="0"/>
              </a:spcAft>
              <a:buClr>
                <a:schemeClr val="accent6"/>
              </a:buClr>
              <a:buSzPts val="2400"/>
              <a:buNone/>
              <a:defRPr sz="2400">
                <a:solidFill>
                  <a:schemeClr val="accent6"/>
                </a:solidFill>
              </a:defRPr>
            </a:lvl5pPr>
            <a:lvl6pPr lvl="5">
              <a:lnSpc>
                <a:spcPct val="100000"/>
              </a:lnSpc>
              <a:spcBef>
                <a:spcPts val="0"/>
              </a:spcBef>
              <a:spcAft>
                <a:spcPts val="0"/>
              </a:spcAft>
              <a:buClr>
                <a:schemeClr val="accent6"/>
              </a:buClr>
              <a:buSzPts val="2400"/>
              <a:buNone/>
              <a:defRPr sz="2400">
                <a:solidFill>
                  <a:schemeClr val="accent6"/>
                </a:solidFill>
              </a:defRPr>
            </a:lvl6pPr>
            <a:lvl7pPr lvl="6">
              <a:lnSpc>
                <a:spcPct val="100000"/>
              </a:lnSpc>
              <a:spcBef>
                <a:spcPts val="0"/>
              </a:spcBef>
              <a:spcAft>
                <a:spcPts val="0"/>
              </a:spcAft>
              <a:buClr>
                <a:schemeClr val="accent6"/>
              </a:buClr>
              <a:buSzPts val="2400"/>
              <a:buNone/>
              <a:defRPr sz="2400">
                <a:solidFill>
                  <a:schemeClr val="accent6"/>
                </a:solidFill>
              </a:defRPr>
            </a:lvl7pPr>
            <a:lvl8pPr lvl="7">
              <a:lnSpc>
                <a:spcPct val="100000"/>
              </a:lnSpc>
              <a:spcBef>
                <a:spcPts val="0"/>
              </a:spcBef>
              <a:spcAft>
                <a:spcPts val="0"/>
              </a:spcAft>
              <a:buClr>
                <a:schemeClr val="accent6"/>
              </a:buClr>
              <a:buSzPts val="2400"/>
              <a:buNone/>
              <a:defRPr sz="2400">
                <a:solidFill>
                  <a:schemeClr val="accent6"/>
                </a:solidFill>
              </a:defRPr>
            </a:lvl8pPr>
            <a:lvl9pPr lvl="8">
              <a:lnSpc>
                <a:spcPct val="100000"/>
              </a:lnSpc>
              <a:spcBef>
                <a:spcPts val="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adi-arts.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3tPzIYAYvek" TargetMode="Externa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36800"/>
            <a:ext cx="7893000" cy="1853700"/>
          </a:xfrm>
          <a:prstGeom prst="rect">
            <a:avLst/>
          </a:prstGeom>
        </p:spPr>
        <p:txBody>
          <a:bodyPr anchorCtr="0" anchor="b" bIns="91425" lIns="91425" spcFirstLastPara="1" rIns="91425" wrap="square" tIns="91425">
            <a:normAutofit/>
          </a:bodyPr>
          <a:lstStyle/>
          <a:p>
            <a:pPr indent="0" lvl="0" marL="0" rtl="0" algn="l">
              <a:spcBef>
                <a:spcPts val="1000"/>
              </a:spcBef>
              <a:spcAft>
                <a:spcPts val="0"/>
              </a:spcAft>
              <a:buNone/>
            </a:pPr>
            <a:r>
              <a:rPr lang="en"/>
              <a:t>Final Animation Presentation</a:t>
            </a:r>
            <a:endParaRPr/>
          </a:p>
        </p:txBody>
      </p:sp>
      <p:sp>
        <p:nvSpPr>
          <p:cNvPr id="69" name="Google Shape;69;p13"/>
          <p:cNvSpPr txBox="1"/>
          <p:nvPr>
            <p:ph idx="1" type="subTitle"/>
          </p:nvPr>
        </p:nvSpPr>
        <p:spPr>
          <a:xfrm>
            <a:off x="630600" y="3228375"/>
            <a:ext cx="7893000" cy="1274100"/>
          </a:xfrm>
          <a:prstGeom prst="rect">
            <a:avLst/>
          </a:prstGeom>
        </p:spPr>
        <p:txBody>
          <a:bodyPr anchorCtr="0" anchor="b" bIns="91425" lIns="91425" spcFirstLastPara="1" rIns="91425" wrap="square" tIns="91425">
            <a:normAutofit/>
          </a:bodyPr>
          <a:lstStyle/>
          <a:p>
            <a:pPr indent="0" lvl="0" marL="0" rtl="0" algn="l">
              <a:spcBef>
                <a:spcPts val="1000"/>
              </a:spcBef>
              <a:spcAft>
                <a:spcPts val="0"/>
              </a:spcAft>
              <a:buNone/>
            </a:pPr>
            <a:r>
              <a:rPr lang="en"/>
              <a:t>By Aditya Oka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Original Project Pitch</a:t>
            </a:r>
            <a:endParaRPr/>
          </a:p>
        </p:txBody>
      </p:sp>
      <p:sp>
        <p:nvSpPr>
          <p:cNvPr id="75" name="Google Shape;75;p14"/>
          <p:cNvSpPr txBox="1"/>
          <p:nvPr>
            <p:ph idx="1" type="body"/>
          </p:nvPr>
        </p:nvSpPr>
        <p:spPr>
          <a:xfrm>
            <a:off x="311700" y="1417800"/>
            <a:ext cx="8520600" cy="3420000"/>
          </a:xfrm>
          <a:prstGeom prst="rect">
            <a:avLst/>
          </a:prstGeom>
        </p:spPr>
        <p:txBody>
          <a:bodyPr anchorCtr="0" anchor="t" bIns="91425" lIns="91425" spcFirstLastPara="1" rIns="91425" wrap="square" tIns="91425">
            <a:noAutofit/>
          </a:bodyPr>
          <a:lstStyle/>
          <a:p>
            <a:pPr indent="-325755" lvl="0" marL="457200" rtl="0" algn="l">
              <a:lnSpc>
                <a:spcPct val="105000"/>
              </a:lnSpc>
              <a:spcBef>
                <a:spcPts val="0"/>
              </a:spcBef>
              <a:spcAft>
                <a:spcPts val="0"/>
              </a:spcAft>
              <a:buSzPts val="1530"/>
              <a:buChar char="●"/>
            </a:pPr>
            <a:r>
              <a:rPr lang="en" sz="1530"/>
              <a:t>The story would show the tragedy behind the power of immortality, and the folly of a man who never asked for it.</a:t>
            </a:r>
            <a:endParaRPr sz="1530"/>
          </a:p>
          <a:p>
            <a:pPr indent="-325755" lvl="0" marL="457200" rtl="0" algn="l">
              <a:lnSpc>
                <a:spcPct val="105000"/>
              </a:lnSpc>
              <a:spcBef>
                <a:spcPts val="0"/>
              </a:spcBef>
              <a:spcAft>
                <a:spcPts val="0"/>
              </a:spcAft>
              <a:buSzPts val="1530"/>
              <a:buChar char="●"/>
            </a:pPr>
            <a:r>
              <a:rPr b="1" lang="en" sz="1530">
                <a:solidFill>
                  <a:schemeClr val="accent6"/>
                </a:solidFill>
              </a:rPr>
              <a:t>Scene 0:</a:t>
            </a:r>
            <a:r>
              <a:rPr lang="en" sz="1530"/>
              <a:t> A black, everchanging void shows until a bright light appears and slowly engulfs the screen, allowing for the sound of a newly born child to seep in.</a:t>
            </a:r>
            <a:endParaRPr sz="1530"/>
          </a:p>
          <a:p>
            <a:pPr indent="-325755" lvl="0" marL="457200" rtl="0" algn="l">
              <a:lnSpc>
                <a:spcPct val="105000"/>
              </a:lnSpc>
              <a:spcBef>
                <a:spcPts val="0"/>
              </a:spcBef>
              <a:spcAft>
                <a:spcPts val="0"/>
              </a:spcAft>
              <a:buSzPts val="1530"/>
              <a:buChar char="●"/>
            </a:pPr>
            <a:r>
              <a:rPr b="1" lang="en" sz="1530">
                <a:solidFill>
                  <a:schemeClr val="accent6"/>
                </a:solidFill>
              </a:rPr>
              <a:t>Scene 1:</a:t>
            </a:r>
            <a:r>
              <a:rPr lang="en" sz="1530"/>
              <a:t> Fading in, Ray, in first person and in the past, would look up at his “new” house and start walking to the front door, opening it to transition to the hallway scene</a:t>
            </a:r>
            <a:endParaRPr sz="1530"/>
          </a:p>
          <a:p>
            <a:pPr indent="-325755" lvl="0" marL="457200" rtl="0" algn="l">
              <a:lnSpc>
                <a:spcPct val="105000"/>
              </a:lnSpc>
              <a:spcBef>
                <a:spcPts val="0"/>
              </a:spcBef>
              <a:spcAft>
                <a:spcPts val="0"/>
              </a:spcAft>
              <a:buSzPts val="1530"/>
              <a:buChar char="●"/>
            </a:pPr>
            <a:r>
              <a:rPr b="1" lang="en" sz="1530">
                <a:solidFill>
                  <a:schemeClr val="accent6"/>
                </a:solidFill>
              </a:rPr>
              <a:t>Scene 2:</a:t>
            </a:r>
            <a:r>
              <a:rPr lang="en" sz="1530"/>
              <a:t> Ray, still in first person, goes through the hallway, glancing at each picture showing an important event of his past and remembering each memory through sound. The hallway scene would laid out with animated pictures </a:t>
            </a:r>
            <a:r>
              <a:rPr lang="en" sz="1530"/>
              <a:t>along</a:t>
            </a:r>
            <a:r>
              <a:rPr lang="en" sz="1530"/>
              <a:t> the walls to accomplish this.</a:t>
            </a:r>
            <a:endParaRPr sz="1530"/>
          </a:p>
          <a:p>
            <a:pPr indent="-325755" lvl="0" marL="457200" rtl="0" algn="l">
              <a:lnSpc>
                <a:spcPct val="105000"/>
              </a:lnSpc>
              <a:spcBef>
                <a:spcPts val="0"/>
              </a:spcBef>
              <a:spcAft>
                <a:spcPts val="0"/>
              </a:spcAft>
              <a:buSzPts val="1530"/>
              <a:buChar char="●"/>
            </a:pPr>
            <a:r>
              <a:rPr b="1" lang="en" sz="1530">
                <a:solidFill>
                  <a:schemeClr val="accent6"/>
                </a:solidFill>
              </a:rPr>
              <a:t>Scene 3:</a:t>
            </a:r>
            <a:r>
              <a:rPr lang="en" sz="1530"/>
              <a:t> After looking at all of the pictures and reaching the balcony, we are brought back to the present, where his house is surrounded by overbearing skyscrapers. An old yet young-looking Ray (can’t age), looks at one last picture of his wife and depressingly puts his head down before looking out at the continuously evolving world.</a:t>
            </a:r>
            <a:endParaRPr sz="153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Characters</a:t>
            </a:r>
            <a:endParaRPr/>
          </a:p>
        </p:txBody>
      </p:sp>
      <p:sp>
        <p:nvSpPr>
          <p:cNvPr id="81" name="Google Shape;81;p15"/>
          <p:cNvSpPr txBox="1"/>
          <p:nvPr>
            <p:ph idx="1" type="body"/>
          </p:nvPr>
        </p:nvSpPr>
        <p:spPr>
          <a:xfrm>
            <a:off x="311700" y="1417800"/>
            <a:ext cx="4260300" cy="315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chemeClr val="accent6"/>
                </a:solidFill>
              </a:rPr>
              <a:t>Ray:</a:t>
            </a:r>
            <a:r>
              <a:rPr lang="en"/>
              <a:t> </a:t>
            </a:r>
            <a:endParaRPr/>
          </a:p>
          <a:p>
            <a:pPr indent="0" lvl="0" marL="0" rtl="0" algn="l">
              <a:spcBef>
                <a:spcPts val="1200"/>
              </a:spcBef>
              <a:spcAft>
                <a:spcPts val="1200"/>
              </a:spcAft>
              <a:buNone/>
            </a:pPr>
            <a:r>
              <a:rPr lang="en"/>
              <a:t>The main character who was born in the late 1800’s and doesn’t age. After living, having his own family grow old without him, and even did some service in the military throughout the ages, he becomes old and withered mentally and emotionally by the end.</a:t>
            </a:r>
            <a:endParaRPr/>
          </a:p>
        </p:txBody>
      </p:sp>
      <p:pic>
        <p:nvPicPr>
          <p:cNvPr id="82" name="Google Shape;82;p15"/>
          <p:cNvPicPr preferRelativeResize="0"/>
          <p:nvPr/>
        </p:nvPicPr>
        <p:blipFill>
          <a:blip r:embed="rId3">
            <a:alphaModFix/>
          </a:blip>
          <a:stretch>
            <a:fillRect/>
          </a:stretch>
        </p:blipFill>
        <p:spPr>
          <a:xfrm>
            <a:off x="4652974" y="1417803"/>
            <a:ext cx="4141753" cy="3150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Storyboards</a:t>
            </a:r>
            <a:endParaRPr/>
          </a:p>
        </p:txBody>
      </p:sp>
      <p:sp>
        <p:nvSpPr>
          <p:cNvPr id="88" name="Google Shape;88;p16"/>
          <p:cNvSpPr txBox="1"/>
          <p:nvPr>
            <p:ph idx="1" type="body"/>
          </p:nvPr>
        </p:nvSpPr>
        <p:spPr>
          <a:xfrm>
            <a:off x="311700" y="1417800"/>
            <a:ext cx="8520600" cy="3150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Website: </a:t>
            </a:r>
            <a:r>
              <a:rPr lang="en" sz="2000" u="sng">
                <a:solidFill>
                  <a:schemeClr val="hlink"/>
                </a:solidFill>
                <a:hlinkClick r:id="rId3"/>
              </a:rPr>
              <a:t>https://adi-arts.com/</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Changes</a:t>
            </a:r>
            <a:endParaRPr/>
          </a:p>
        </p:txBody>
      </p:sp>
      <p:sp>
        <p:nvSpPr>
          <p:cNvPr id="94" name="Google Shape;94;p17"/>
          <p:cNvSpPr txBox="1"/>
          <p:nvPr>
            <p:ph idx="1" type="body"/>
          </p:nvPr>
        </p:nvSpPr>
        <p:spPr>
          <a:xfrm>
            <a:off x="311700" y="1417800"/>
            <a:ext cx="4890000" cy="3150900"/>
          </a:xfrm>
          <a:prstGeom prst="rect">
            <a:avLst/>
          </a:prstGeom>
        </p:spPr>
        <p:txBody>
          <a:bodyPr anchorCtr="0" anchor="t" bIns="91425" lIns="91425" spcFirstLastPara="1" rIns="91425" wrap="square" tIns="91425">
            <a:normAutofit fontScale="77500" lnSpcReduction="10000"/>
          </a:bodyPr>
          <a:lstStyle/>
          <a:p>
            <a:pPr indent="-317182" lvl="0" marL="457200" rtl="0" algn="l">
              <a:spcBef>
                <a:spcPts val="0"/>
              </a:spcBef>
              <a:spcAft>
                <a:spcPts val="0"/>
              </a:spcAft>
              <a:buSzPct val="100000"/>
              <a:buChar char="●"/>
            </a:pPr>
            <a:r>
              <a:rPr lang="en"/>
              <a:t>Originally, I intended to animated 4 characters, </a:t>
            </a:r>
            <a:r>
              <a:rPr b="1" lang="en">
                <a:solidFill>
                  <a:schemeClr val="accent6"/>
                </a:solidFill>
              </a:rPr>
              <a:t>Ray</a:t>
            </a:r>
            <a:r>
              <a:rPr lang="en"/>
              <a:t> as well as </a:t>
            </a:r>
            <a:r>
              <a:rPr b="1" lang="en">
                <a:solidFill>
                  <a:schemeClr val="accent6"/>
                </a:solidFill>
              </a:rPr>
              <a:t>Jessy (the wife) the Mom, and the Dad</a:t>
            </a:r>
            <a:r>
              <a:rPr lang="en"/>
              <a:t>, to create animated pictures.</a:t>
            </a:r>
            <a:endParaRPr/>
          </a:p>
          <a:p>
            <a:pPr indent="-317182" lvl="0" marL="457200" rtl="0" algn="l">
              <a:spcBef>
                <a:spcPts val="0"/>
              </a:spcBef>
              <a:spcAft>
                <a:spcPts val="0"/>
              </a:spcAft>
              <a:buSzPct val="100000"/>
              <a:buChar char="●"/>
            </a:pPr>
            <a:r>
              <a:rPr lang="en"/>
              <a:t>Abandoned original first person idea, since it just didn’t look good.</a:t>
            </a:r>
            <a:endParaRPr/>
          </a:p>
          <a:p>
            <a:pPr indent="-317182" lvl="0" marL="457200" rtl="0" algn="l">
              <a:spcBef>
                <a:spcPts val="0"/>
              </a:spcBef>
              <a:spcAft>
                <a:spcPts val="0"/>
              </a:spcAft>
              <a:buSzPct val="100000"/>
              <a:buChar char="●"/>
            </a:pPr>
            <a:r>
              <a:rPr lang="en"/>
              <a:t>Due to my complete lack of experience in Autodesk Maya, I decided to instead create a gallery of pictures as part of my hallway scene.</a:t>
            </a:r>
            <a:endParaRPr/>
          </a:p>
          <a:p>
            <a:pPr indent="-317182" lvl="0" marL="457200" rtl="0" algn="l">
              <a:spcBef>
                <a:spcPts val="0"/>
              </a:spcBef>
              <a:spcAft>
                <a:spcPts val="0"/>
              </a:spcAft>
              <a:buSzPct val="100000"/>
              <a:buChar char="●"/>
            </a:pPr>
            <a:r>
              <a:rPr lang="en"/>
              <a:t>Again because of my lack of experience, I couldn’t feasibly model and texture my original house design, so I opted to find free house assets online (which proved to be very difficult for my specific parameters). Settled with a Wooden Shack and a Modern Brick House.</a:t>
            </a:r>
            <a:endParaRPr/>
          </a:p>
        </p:txBody>
      </p:sp>
      <p:pic>
        <p:nvPicPr>
          <p:cNvPr id="95" name="Google Shape;95;p17"/>
          <p:cNvPicPr preferRelativeResize="0"/>
          <p:nvPr/>
        </p:nvPicPr>
        <p:blipFill>
          <a:blip r:embed="rId3">
            <a:alphaModFix/>
          </a:blip>
          <a:stretch>
            <a:fillRect/>
          </a:stretch>
        </p:blipFill>
        <p:spPr>
          <a:xfrm>
            <a:off x="5520921" y="296525"/>
            <a:ext cx="1773364" cy="1349111"/>
          </a:xfrm>
          <a:prstGeom prst="rect">
            <a:avLst/>
          </a:prstGeom>
          <a:noFill/>
          <a:ln>
            <a:noFill/>
          </a:ln>
        </p:spPr>
      </p:pic>
      <p:pic>
        <p:nvPicPr>
          <p:cNvPr id="96" name="Google Shape;96;p17"/>
          <p:cNvPicPr preferRelativeResize="0"/>
          <p:nvPr/>
        </p:nvPicPr>
        <p:blipFill>
          <a:blip r:embed="rId4">
            <a:alphaModFix/>
          </a:blip>
          <a:stretch>
            <a:fillRect/>
          </a:stretch>
        </p:blipFill>
        <p:spPr>
          <a:xfrm>
            <a:off x="7294285" y="296525"/>
            <a:ext cx="1330027" cy="1349111"/>
          </a:xfrm>
          <a:prstGeom prst="rect">
            <a:avLst/>
          </a:prstGeom>
          <a:noFill/>
          <a:ln>
            <a:noFill/>
          </a:ln>
        </p:spPr>
      </p:pic>
      <p:pic>
        <p:nvPicPr>
          <p:cNvPr id="97" name="Google Shape;97;p17"/>
          <p:cNvPicPr preferRelativeResize="0"/>
          <p:nvPr/>
        </p:nvPicPr>
        <p:blipFill>
          <a:blip r:embed="rId5">
            <a:alphaModFix/>
          </a:blip>
          <a:stretch>
            <a:fillRect/>
          </a:stretch>
        </p:blipFill>
        <p:spPr>
          <a:xfrm>
            <a:off x="5520921" y="1645636"/>
            <a:ext cx="1867860" cy="1222239"/>
          </a:xfrm>
          <a:prstGeom prst="rect">
            <a:avLst/>
          </a:prstGeom>
          <a:noFill/>
          <a:ln>
            <a:noFill/>
          </a:ln>
        </p:spPr>
      </p:pic>
      <p:pic>
        <p:nvPicPr>
          <p:cNvPr id="98" name="Google Shape;98;p17"/>
          <p:cNvPicPr preferRelativeResize="0"/>
          <p:nvPr/>
        </p:nvPicPr>
        <p:blipFill>
          <a:blip r:embed="rId6">
            <a:alphaModFix/>
          </a:blip>
          <a:stretch>
            <a:fillRect/>
          </a:stretch>
        </p:blipFill>
        <p:spPr>
          <a:xfrm>
            <a:off x="7388782" y="1645636"/>
            <a:ext cx="1235530" cy="1222235"/>
          </a:xfrm>
          <a:prstGeom prst="rect">
            <a:avLst/>
          </a:prstGeom>
          <a:noFill/>
          <a:ln>
            <a:noFill/>
          </a:ln>
        </p:spPr>
      </p:pic>
      <p:pic>
        <p:nvPicPr>
          <p:cNvPr id="99" name="Google Shape;99;p17"/>
          <p:cNvPicPr preferRelativeResize="0"/>
          <p:nvPr/>
        </p:nvPicPr>
        <p:blipFill>
          <a:blip r:embed="rId7">
            <a:alphaModFix/>
          </a:blip>
          <a:stretch>
            <a:fillRect/>
          </a:stretch>
        </p:blipFill>
        <p:spPr>
          <a:xfrm>
            <a:off x="6118000" y="2867875"/>
            <a:ext cx="1909225" cy="1909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Final Composition (WIP)</a:t>
            </a:r>
            <a:endParaRPr/>
          </a:p>
        </p:txBody>
      </p:sp>
      <p:pic>
        <p:nvPicPr>
          <p:cNvPr id="105" name="Google Shape;105;p18" title="Final Animation WIP">
            <a:hlinkClick r:id="rId3"/>
          </p:cNvPr>
          <p:cNvPicPr preferRelativeResize="0"/>
          <p:nvPr/>
        </p:nvPicPr>
        <p:blipFill>
          <a:blip r:embed="rId4">
            <a:alphaModFix/>
          </a:blip>
          <a:stretch>
            <a:fillRect/>
          </a:stretch>
        </p:blipFill>
        <p:spPr>
          <a:xfrm>
            <a:off x="2130750" y="1257550"/>
            <a:ext cx="4882500" cy="3661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Changes to do before submission</a:t>
            </a:r>
            <a:endParaRPr/>
          </a:p>
        </p:txBody>
      </p:sp>
      <p:sp>
        <p:nvSpPr>
          <p:cNvPr id="111" name="Google Shape;111;p19"/>
          <p:cNvSpPr txBox="1"/>
          <p:nvPr>
            <p:ph idx="1" type="body"/>
          </p:nvPr>
        </p:nvSpPr>
        <p:spPr>
          <a:xfrm>
            <a:off x="311700" y="1417800"/>
            <a:ext cx="8520600" cy="3150900"/>
          </a:xfrm>
          <a:prstGeom prst="rect">
            <a:avLst/>
          </a:prstGeom>
          <a:effectLst>
            <a:reflection blurRad="0" dir="5400000" dist="38100" endA="0" fadeDir="5400012" kx="0" rotWithShape="0" algn="bl" stPos="0" sy="-100000" ky="0"/>
          </a:effectLst>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Smooth the mesh of Ray for Scene 1 (Wood Shack) and re-playblast</a:t>
            </a:r>
            <a:endParaRPr sz="2000"/>
          </a:p>
          <a:p>
            <a:pPr indent="-355600" lvl="0" marL="457200" rtl="0" algn="l">
              <a:spcBef>
                <a:spcPts val="0"/>
              </a:spcBef>
              <a:spcAft>
                <a:spcPts val="0"/>
              </a:spcAft>
              <a:buSzPts val="2000"/>
              <a:buChar char="●"/>
            </a:pPr>
            <a:r>
              <a:rPr lang="en" sz="2000"/>
              <a:t>Add hand animations</a:t>
            </a:r>
            <a:r>
              <a:rPr lang="en" sz="2000"/>
              <a:t>, </a:t>
            </a:r>
            <a:r>
              <a:rPr lang="en" sz="2000"/>
              <a:t>a little more polish, and alter some of the camera positions in Scene 2 (Hallway)</a:t>
            </a:r>
            <a:endParaRPr sz="2000"/>
          </a:p>
          <a:p>
            <a:pPr indent="-355600" lvl="0" marL="457200" rtl="0" algn="l">
              <a:spcBef>
                <a:spcPts val="0"/>
              </a:spcBef>
              <a:spcAft>
                <a:spcPts val="0"/>
              </a:spcAft>
              <a:buSzPts val="2000"/>
              <a:buChar char="●"/>
            </a:pPr>
            <a:r>
              <a:rPr lang="en" sz="2000"/>
              <a:t>Add in black and white picture version of Scene 2 into final composition</a:t>
            </a:r>
            <a:endParaRPr sz="2000"/>
          </a:p>
          <a:p>
            <a:pPr indent="-355600" lvl="0" marL="457200" rtl="0" algn="l">
              <a:spcBef>
                <a:spcPts val="0"/>
              </a:spcBef>
              <a:spcAft>
                <a:spcPts val="0"/>
              </a:spcAft>
              <a:buSzPts val="2000"/>
              <a:buChar char="●"/>
            </a:pPr>
            <a:r>
              <a:rPr lang="en" sz="2000"/>
              <a:t>Add more skyscrapers and some cars strolling along to make Scene 3 (Brickhouse) a less empty and barren future city</a:t>
            </a:r>
            <a:endParaRPr sz="2000"/>
          </a:p>
          <a:p>
            <a:pPr indent="-355600" lvl="0" marL="457200" rtl="0" algn="l">
              <a:spcBef>
                <a:spcPts val="0"/>
              </a:spcBef>
              <a:spcAft>
                <a:spcPts val="0"/>
              </a:spcAft>
              <a:buSzPts val="2000"/>
              <a:buChar char="●"/>
            </a:pPr>
            <a:r>
              <a:rPr lang="en" sz="2000"/>
              <a:t>Finally, add all of the sound effects for the final animation composition</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11700" y="372725"/>
            <a:ext cx="8520600" cy="64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End of Semester thoughts</a:t>
            </a:r>
            <a:endParaRPr/>
          </a:p>
        </p:txBody>
      </p:sp>
      <p:sp>
        <p:nvSpPr>
          <p:cNvPr id="117" name="Google Shape;117;p20"/>
          <p:cNvSpPr txBox="1"/>
          <p:nvPr>
            <p:ph idx="1" type="body"/>
          </p:nvPr>
        </p:nvSpPr>
        <p:spPr>
          <a:xfrm>
            <a:off x="311700" y="1417800"/>
            <a:ext cx="8520600" cy="3150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Going into this course, I only had a very basic understanding of Animation principles and no experience using Autodesk Maya</a:t>
            </a:r>
            <a:endParaRPr/>
          </a:p>
          <a:p>
            <a:pPr indent="-342900" lvl="0" marL="457200" rtl="0" algn="l">
              <a:spcBef>
                <a:spcPts val="0"/>
              </a:spcBef>
              <a:spcAft>
                <a:spcPts val="0"/>
              </a:spcAft>
              <a:buSzPts val="1800"/>
              <a:buChar char="●"/>
            </a:pPr>
            <a:r>
              <a:rPr lang="en"/>
              <a:t>While it was hard to get into the swing of things, I have learned a lot coming out of this course with all of the assignments and projects that I have done with the class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Thank you for a great learning experience and introducing me to 3D Animation!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