
<file path=[Content_Types].xml><?xml version="1.0" encoding="utf-8"?>
<Types xmlns="http://schemas.openxmlformats.org/package/2006/content-types">
  <Default Extension="jpeg" ContentType="image/jpeg"/>
  <Default Extension="jpg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59" r:id="rId6"/>
    <p:sldId id="261" r:id="rId7"/>
    <p:sldId id="264" r:id="rId8"/>
    <p:sldId id="274" r:id="rId9"/>
    <p:sldId id="282" r:id="rId10"/>
    <p:sldId id="283" r:id="rId11"/>
    <p:sldId id="284" r:id="rId12"/>
    <p:sldId id="265" r:id="rId13"/>
    <p:sldId id="286" r:id="rId14"/>
    <p:sldId id="269" r:id="rId15"/>
    <p:sldId id="270" r:id="rId16"/>
    <p:sldId id="287" r:id="rId17"/>
    <p:sldId id="285" r:id="rId18"/>
    <p:sldId id="263" r:id="rId19"/>
    <p:sldId id="275" r:id="rId20"/>
    <p:sldId id="288" r:id="rId21"/>
    <p:sldId id="289" r:id="rId22"/>
    <p:sldId id="266" r:id="rId23"/>
    <p:sldId id="273" r:id="rId24"/>
    <p:sldId id="272" r:id="rId25"/>
    <p:sldId id="271" r:id="rId26"/>
    <p:sldId id="290" r:id="rId27"/>
    <p:sldId id="291" r:id="rId28"/>
    <p:sldId id="262" r:id="rId29"/>
    <p:sldId id="267" r:id="rId30"/>
    <p:sldId id="281" r:id="rId31"/>
    <p:sldId id="280" r:id="rId32"/>
    <p:sldId id="293" r:id="rId33"/>
    <p:sldId id="295" r:id="rId34"/>
    <p:sldId id="268" r:id="rId35"/>
    <p:sldId id="276" r:id="rId36"/>
    <p:sldId id="277" r:id="rId37"/>
    <p:sldId id="278" r:id="rId38"/>
    <p:sldId id="279" r:id="rId39"/>
    <p:sldId id="297" r:id="rId40"/>
    <p:sldId id="296" r:id="rId41"/>
    <p:sldId id="292" r:id="rId42"/>
    <p:sldId id="29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1627D5-A4B7-4069-950E-DF8B9D1B45CD}" v="22" dt="2022-02-21T22:38:57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19" autoAdjust="0"/>
  </p:normalViewPr>
  <p:slideViewPr>
    <p:cSldViewPr snapToGrid="0">
      <p:cViewPr varScale="1">
        <p:scale>
          <a:sx n="88" d="100"/>
          <a:sy n="88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itya Oka" userId="247c51129f30701b" providerId="LiveId" clId="{241627D5-A4B7-4069-950E-DF8B9D1B45CD}"/>
    <pc:docChg chg="undo custSel addSld delSld modSld sldOrd">
      <pc:chgData name="Aditya Oka" userId="247c51129f30701b" providerId="LiveId" clId="{241627D5-A4B7-4069-950E-DF8B9D1B45CD}" dt="2022-02-21T22:51:48.615" v="8697" actId="20577"/>
      <pc:docMkLst>
        <pc:docMk/>
      </pc:docMkLst>
      <pc:sldChg chg="modSp mod">
        <pc:chgData name="Aditya Oka" userId="247c51129f30701b" providerId="LiveId" clId="{241627D5-A4B7-4069-950E-DF8B9D1B45CD}" dt="2022-02-21T21:07:57.681" v="2945" actId="255"/>
        <pc:sldMkLst>
          <pc:docMk/>
          <pc:sldMk cId="1217831695" sldId="263"/>
        </pc:sldMkLst>
        <pc:spChg chg="mod">
          <ac:chgData name="Aditya Oka" userId="247c51129f30701b" providerId="LiveId" clId="{241627D5-A4B7-4069-950E-DF8B9D1B45CD}" dt="2022-02-21T21:07:57.681" v="2945" actId="255"/>
          <ac:spMkLst>
            <pc:docMk/>
            <pc:sldMk cId="1217831695" sldId="263"/>
            <ac:spMk id="3" creationId="{5A58522D-5E16-482E-BEE2-C528561E447D}"/>
          </ac:spMkLst>
        </pc:spChg>
      </pc:sldChg>
      <pc:sldChg chg="addSp delSp modSp mod">
        <pc:chgData name="Aditya Oka" userId="247c51129f30701b" providerId="LiveId" clId="{241627D5-A4B7-4069-950E-DF8B9D1B45CD}" dt="2022-02-21T20:20:34.219" v="229" actId="21"/>
        <pc:sldMkLst>
          <pc:docMk/>
          <pc:sldMk cId="3215613208" sldId="264"/>
        </pc:sldMkLst>
        <pc:spChg chg="mod">
          <ac:chgData name="Aditya Oka" userId="247c51129f30701b" providerId="LiveId" clId="{241627D5-A4B7-4069-950E-DF8B9D1B45CD}" dt="2022-02-21T20:20:08.341" v="224" actId="255"/>
          <ac:spMkLst>
            <pc:docMk/>
            <pc:sldMk cId="3215613208" sldId="264"/>
            <ac:spMk id="3" creationId="{E08DBFE9-709C-47A1-AEA7-EA8057D20690}"/>
          </ac:spMkLst>
        </pc:spChg>
        <pc:picChg chg="add del mod">
          <ac:chgData name="Aditya Oka" userId="247c51129f30701b" providerId="LiveId" clId="{241627D5-A4B7-4069-950E-DF8B9D1B45CD}" dt="2022-02-21T20:20:34.219" v="229" actId="21"/>
          <ac:picMkLst>
            <pc:docMk/>
            <pc:sldMk cId="3215613208" sldId="264"/>
            <ac:picMk id="4" creationId="{C487BFEB-4F47-4630-B20D-3D795D6456F0}"/>
          </ac:picMkLst>
        </pc:picChg>
      </pc:sldChg>
      <pc:sldChg chg="modSp mod">
        <pc:chgData name="Aditya Oka" userId="247c51129f30701b" providerId="LiveId" clId="{241627D5-A4B7-4069-950E-DF8B9D1B45CD}" dt="2022-02-21T20:48:36.333" v="1602" actId="255"/>
        <pc:sldMkLst>
          <pc:docMk/>
          <pc:sldMk cId="313914552" sldId="265"/>
        </pc:sldMkLst>
        <pc:spChg chg="mod">
          <ac:chgData name="Aditya Oka" userId="247c51129f30701b" providerId="LiveId" clId="{241627D5-A4B7-4069-950E-DF8B9D1B45CD}" dt="2022-02-21T20:48:36.333" v="1602" actId="255"/>
          <ac:spMkLst>
            <pc:docMk/>
            <pc:sldMk cId="313914552" sldId="265"/>
            <ac:spMk id="3" creationId="{C9082775-DD15-44F1-9E3F-259FB414F37B}"/>
          </ac:spMkLst>
        </pc:spChg>
      </pc:sldChg>
      <pc:sldChg chg="modSp mod">
        <pc:chgData name="Aditya Oka" userId="247c51129f30701b" providerId="LiveId" clId="{241627D5-A4B7-4069-950E-DF8B9D1B45CD}" dt="2022-02-21T21:46:20.226" v="4400" actId="255"/>
        <pc:sldMkLst>
          <pc:docMk/>
          <pc:sldMk cId="1254298777" sldId="266"/>
        </pc:sldMkLst>
        <pc:spChg chg="mod">
          <ac:chgData name="Aditya Oka" userId="247c51129f30701b" providerId="LiveId" clId="{241627D5-A4B7-4069-950E-DF8B9D1B45CD}" dt="2022-02-21T21:46:20.226" v="4400" actId="255"/>
          <ac:spMkLst>
            <pc:docMk/>
            <pc:sldMk cId="1254298777" sldId="266"/>
            <ac:spMk id="3" creationId="{5A58522D-5E16-482E-BEE2-C528561E447D}"/>
          </ac:spMkLst>
        </pc:spChg>
      </pc:sldChg>
      <pc:sldChg chg="modSp mod">
        <pc:chgData name="Aditya Oka" userId="247c51129f30701b" providerId="LiveId" clId="{241627D5-A4B7-4069-950E-DF8B9D1B45CD}" dt="2022-02-21T22:10:49.406" v="6337" actId="255"/>
        <pc:sldMkLst>
          <pc:docMk/>
          <pc:sldMk cId="909084349" sldId="267"/>
        </pc:sldMkLst>
        <pc:spChg chg="mod">
          <ac:chgData name="Aditya Oka" userId="247c51129f30701b" providerId="LiveId" clId="{241627D5-A4B7-4069-950E-DF8B9D1B45CD}" dt="2022-02-21T22:10:49.406" v="6337" actId="255"/>
          <ac:spMkLst>
            <pc:docMk/>
            <pc:sldMk cId="909084349" sldId="267"/>
            <ac:spMk id="3" creationId="{5A58522D-5E16-482E-BEE2-C528561E447D}"/>
          </ac:spMkLst>
        </pc:spChg>
      </pc:sldChg>
      <pc:sldChg chg="modSp mod">
        <pc:chgData name="Aditya Oka" userId="247c51129f30701b" providerId="LiveId" clId="{241627D5-A4B7-4069-950E-DF8B9D1B45CD}" dt="2022-02-21T22:51:20.346" v="8659" actId="255"/>
        <pc:sldMkLst>
          <pc:docMk/>
          <pc:sldMk cId="3587072716" sldId="268"/>
        </pc:sldMkLst>
        <pc:spChg chg="mod">
          <ac:chgData name="Aditya Oka" userId="247c51129f30701b" providerId="LiveId" clId="{241627D5-A4B7-4069-950E-DF8B9D1B45CD}" dt="2022-02-21T22:51:20.346" v="8659" actId="255"/>
          <ac:spMkLst>
            <pc:docMk/>
            <pc:sldMk cId="3587072716" sldId="268"/>
            <ac:spMk id="3" creationId="{5A58522D-5E16-482E-BEE2-C528561E447D}"/>
          </ac:spMkLst>
        </pc:spChg>
      </pc:sldChg>
      <pc:sldChg chg="addSp delSp mod">
        <pc:chgData name="Aditya Oka" userId="247c51129f30701b" providerId="LiveId" clId="{241627D5-A4B7-4069-950E-DF8B9D1B45CD}" dt="2022-02-21T20:20:25.012" v="226" actId="21"/>
        <pc:sldMkLst>
          <pc:docMk/>
          <pc:sldMk cId="3083569056" sldId="274"/>
        </pc:sldMkLst>
        <pc:picChg chg="add del">
          <ac:chgData name="Aditya Oka" userId="247c51129f30701b" providerId="LiveId" clId="{241627D5-A4B7-4069-950E-DF8B9D1B45CD}" dt="2022-02-21T20:20:25.012" v="226" actId="21"/>
          <ac:picMkLst>
            <pc:docMk/>
            <pc:sldMk cId="3083569056" sldId="274"/>
            <ac:picMk id="5" creationId="{0384FF5B-AA61-4C40-A7C4-AD722AD324B9}"/>
          </ac:picMkLst>
        </pc:picChg>
      </pc:sldChg>
      <pc:sldChg chg="modSp mod">
        <pc:chgData name="Aditya Oka" userId="247c51129f30701b" providerId="LiveId" clId="{241627D5-A4B7-4069-950E-DF8B9D1B45CD}" dt="2022-02-21T21:27:44.733" v="3707" actId="20577"/>
        <pc:sldMkLst>
          <pc:docMk/>
          <pc:sldMk cId="3979074" sldId="275"/>
        </pc:sldMkLst>
        <pc:spChg chg="mod">
          <ac:chgData name="Aditya Oka" userId="247c51129f30701b" providerId="LiveId" clId="{241627D5-A4B7-4069-950E-DF8B9D1B45CD}" dt="2022-02-21T21:27:44.733" v="3707" actId="20577"/>
          <ac:spMkLst>
            <pc:docMk/>
            <pc:sldMk cId="3979074" sldId="275"/>
            <ac:spMk id="4" creationId="{293D0759-A103-44CB-AD58-93A939586E47}"/>
          </ac:spMkLst>
        </pc:spChg>
      </pc:sldChg>
      <pc:sldChg chg="addSp delSp modSp add mod">
        <pc:chgData name="Aditya Oka" userId="247c51129f30701b" providerId="LiveId" clId="{241627D5-A4B7-4069-950E-DF8B9D1B45CD}" dt="2022-02-21T20:21:41.837" v="369" actId="20577"/>
        <pc:sldMkLst>
          <pc:docMk/>
          <pc:sldMk cId="3722017306" sldId="282"/>
        </pc:sldMkLst>
        <pc:spChg chg="mod">
          <ac:chgData name="Aditya Oka" userId="247c51129f30701b" providerId="LiveId" clId="{241627D5-A4B7-4069-950E-DF8B9D1B45CD}" dt="2022-02-21T20:21:17.429" v="296" actId="20577"/>
          <ac:spMkLst>
            <pc:docMk/>
            <pc:sldMk cId="3722017306" sldId="282"/>
            <ac:spMk id="3" creationId="{EA460DFF-D318-4773-926B-3B0B6F2A9B3C}"/>
          </ac:spMkLst>
        </pc:spChg>
        <pc:spChg chg="mod">
          <ac:chgData name="Aditya Oka" userId="247c51129f30701b" providerId="LiveId" clId="{241627D5-A4B7-4069-950E-DF8B9D1B45CD}" dt="2022-02-21T20:21:41.837" v="369" actId="20577"/>
          <ac:spMkLst>
            <pc:docMk/>
            <pc:sldMk cId="3722017306" sldId="282"/>
            <ac:spMk id="4" creationId="{293D0759-A103-44CB-AD58-93A939586E47}"/>
          </ac:spMkLst>
        </pc:spChg>
        <pc:spChg chg="add del mod">
          <ac:chgData name="Aditya Oka" userId="247c51129f30701b" providerId="LiveId" clId="{241627D5-A4B7-4069-950E-DF8B9D1B45CD}" dt="2022-02-21T20:20:46.850" v="232" actId="478"/>
          <ac:spMkLst>
            <pc:docMk/>
            <pc:sldMk cId="3722017306" sldId="282"/>
            <ac:spMk id="6" creationId="{DE55935C-6CE0-4109-9915-215EFCB37F2E}"/>
          </ac:spMkLst>
        </pc:spChg>
        <pc:picChg chg="add mod">
          <ac:chgData name="Aditya Oka" userId="247c51129f30701b" providerId="LiveId" clId="{241627D5-A4B7-4069-950E-DF8B9D1B45CD}" dt="2022-02-21T20:21:03.337" v="254" actId="1036"/>
          <ac:picMkLst>
            <pc:docMk/>
            <pc:sldMk cId="3722017306" sldId="282"/>
            <ac:picMk id="5" creationId="{561556EB-6A02-4497-ACEB-00EE73440502}"/>
          </ac:picMkLst>
        </pc:picChg>
        <pc:picChg chg="del">
          <ac:chgData name="Aditya Oka" userId="247c51129f30701b" providerId="LiveId" clId="{241627D5-A4B7-4069-950E-DF8B9D1B45CD}" dt="2022-02-21T20:20:43.846" v="231" actId="478"/>
          <ac:picMkLst>
            <pc:docMk/>
            <pc:sldMk cId="3722017306" sldId="282"/>
            <ac:picMk id="7" creationId="{0D47B457-C294-46B7-87FB-F70731D78DC5}"/>
          </ac:picMkLst>
        </pc:picChg>
      </pc:sldChg>
      <pc:sldChg chg="modSp add mod ord">
        <pc:chgData name="Aditya Oka" userId="247c51129f30701b" providerId="LiveId" clId="{241627D5-A4B7-4069-950E-DF8B9D1B45CD}" dt="2022-02-21T20:37:50.856" v="1206" actId="20577"/>
        <pc:sldMkLst>
          <pc:docMk/>
          <pc:sldMk cId="974880208" sldId="283"/>
        </pc:sldMkLst>
        <pc:spChg chg="mod">
          <ac:chgData name="Aditya Oka" userId="247c51129f30701b" providerId="LiveId" clId="{241627D5-A4B7-4069-950E-DF8B9D1B45CD}" dt="2022-02-21T20:37:50.856" v="1206" actId="20577"/>
          <ac:spMkLst>
            <pc:docMk/>
            <pc:sldMk cId="974880208" sldId="283"/>
            <ac:spMk id="3" creationId="{E08DBFE9-709C-47A1-AEA7-EA8057D20690}"/>
          </ac:spMkLst>
        </pc:spChg>
      </pc:sldChg>
      <pc:sldChg chg="modSp add mod">
        <pc:chgData name="Aditya Oka" userId="247c51129f30701b" providerId="LiveId" clId="{241627D5-A4B7-4069-950E-DF8B9D1B45CD}" dt="2022-02-21T20:37:02.160" v="1062" actId="20577"/>
        <pc:sldMkLst>
          <pc:docMk/>
          <pc:sldMk cId="1321392586" sldId="284"/>
        </pc:sldMkLst>
        <pc:spChg chg="mod">
          <ac:chgData name="Aditya Oka" userId="247c51129f30701b" providerId="LiveId" clId="{241627D5-A4B7-4069-950E-DF8B9D1B45CD}" dt="2022-02-21T20:37:02.160" v="1062" actId="20577"/>
          <ac:spMkLst>
            <pc:docMk/>
            <pc:sldMk cId="1321392586" sldId="284"/>
            <ac:spMk id="3" creationId="{E08DBFE9-709C-47A1-AEA7-EA8057D20690}"/>
          </ac:spMkLst>
        </pc:spChg>
      </pc:sldChg>
      <pc:sldChg chg="modSp add mod">
        <pc:chgData name="Aditya Oka" userId="247c51129f30701b" providerId="LiveId" clId="{241627D5-A4B7-4069-950E-DF8B9D1B45CD}" dt="2022-02-21T20:56:13.469" v="1943" actId="20577"/>
        <pc:sldMkLst>
          <pc:docMk/>
          <pc:sldMk cId="4036204133" sldId="285"/>
        </pc:sldMkLst>
        <pc:spChg chg="mod">
          <ac:chgData name="Aditya Oka" userId="247c51129f30701b" providerId="LiveId" clId="{241627D5-A4B7-4069-950E-DF8B9D1B45CD}" dt="2022-02-21T20:56:13.469" v="1943" actId="20577"/>
          <ac:spMkLst>
            <pc:docMk/>
            <pc:sldMk cId="4036204133" sldId="285"/>
            <ac:spMk id="3" creationId="{C9082775-DD15-44F1-9E3F-259FB414F37B}"/>
          </ac:spMkLst>
        </pc:spChg>
      </pc:sldChg>
      <pc:sldChg chg="addSp delSp modSp add mod ord">
        <pc:chgData name="Aditya Oka" userId="247c51129f30701b" providerId="LiveId" clId="{241627D5-A4B7-4069-950E-DF8B9D1B45CD}" dt="2022-02-21T20:53:34.587" v="1650" actId="20577"/>
        <pc:sldMkLst>
          <pc:docMk/>
          <pc:sldMk cId="2499603684" sldId="286"/>
        </pc:sldMkLst>
        <pc:spChg chg="mod">
          <ac:chgData name="Aditya Oka" userId="247c51129f30701b" providerId="LiveId" clId="{241627D5-A4B7-4069-950E-DF8B9D1B45CD}" dt="2022-02-21T20:53:16.443" v="1621" actId="20577"/>
          <ac:spMkLst>
            <pc:docMk/>
            <pc:sldMk cId="2499603684" sldId="286"/>
            <ac:spMk id="3" creationId="{EA460DFF-D318-4773-926B-3B0B6F2A9B3C}"/>
          </ac:spMkLst>
        </pc:spChg>
        <pc:spChg chg="mod">
          <ac:chgData name="Aditya Oka" userId="247c51129f30701b" providerId="LiveId" clId="{241627D5-A4B7-4069-950E-DF8B9D1B45CD}" dt="2022-02-21T20:53:34.587" v="1650" actId="20577"/>
          <ac:spMkLst>
            <pc:docMk/>
            <pc:sldMk cId="2499603684" sldId="286"/>
            <ac:spMk id="4" creationId="{293D0759-A103-44CB-AD58-93A939586E47}"/>
          </ac:spMkLst>
        </pc:spChg>
        <pc:spChg chg="add del mod">
          <ac:chgData name="Aditya Oka" userId="247c51129f30701b" providerId="LiveId" clId="{241627D5-A4B7-4069-950E-DF8B9D1B45CD}" dt="2022-02-21T20:53:01.870" v="1615" actId="22"/>
          <ac:spMkLst>
            <pc:docMk/>
            <pc:sldMk cId="2499603684" sldId="286"/>
            <ac:spMk id="5" creationId="{D77BEA88-DD2A-478F-9620-0954CEF39FE6}"/>
          </ac:spMkLst>
        </pc:spChg>
        <pc:picChg chg="add del mod">
          <ac:chgData name="Aditya Oka" userId="247c51129f30701b" providerId="LiveId" clId="{241627D5-A4B7-4069-950E-DF8B9D1B45CD}" dt="2022-02-21T20:53:00.347" v="1614" actId="22"/>
          <ac:picMkLst>
            <pc:docMk/>
            <pc:sldMk cId="2499603684" sldId="286"/>
            <ac:picMk id="7" creationId="{805BB65B-8254-47BA-B4C5-135223269286}"/>
          </ac:picMkLst>
        </pc:picChg>
        <pc:picChg chg="add mod ord modCrop">
          <ac:chgData name="Aditya Oka" userId="247c51129f30701b" providerId="LiveId" clId="{241627D5-A4B7-4069-950E-DF8B9D1B45CD}" dt="2022-02-21T20:53:08.706" v="1616" actId="18653"/>
          <ac:picMkLst>
            <pc:docMk/>
            <pc:sldMk cId="2499603684" sldId="286"/>
            <ac:picMk id="9" creationId="{32632E4E-AA14-44BA-9D1A-5601030EAE4C}"/>
          </ac:picMkLst>
        </pc:picChg>
        <pc:picChg chg="del">
          <ac:chgData name="Aditya Oka" userId="247c51129f30701b" providerId="LiveId" clId="{241627D5-A4B7-4069-950E-DF8B9D1B45CD}" dt="2022-02-21T20:52:53.112" v="1610" actId="478"/>
          <ac:picMkLst>
            <pc:docMk/>
            <pc:sldMk cId="2499603684" sldId="286"/>
            <ac:picMk id="18" creationId="{7F8D0EA9-73CD-4463-A009-622CE6D09868}"/>
          </ac:picMkLst>
        </pc:picChg>
      </pc:sldChg>
      <pc:sldChg chg="add del">
        <pc:chgData name="Aditya Oka" userId="247c51129f30701b" providerId="LiveId" clId="{241627D5-A4B7-4069-950E-DF8B9D1B45CD}" dt="2022-02-21T20:53:56.656" v="1652"/>
        <pc:sldMkLst>
          <pc:docMk/>
          <pc:sldMk cId="963391015" sldId="287"/>
        </pc:sldMkLst>
      </pc:sldChg>
      <pc:sldChg chg="add del">
        <pc:chgData name="Aditya Oka" userId="247c51129f30701b" providerId="LiveId" clId="{241627D5-A4B7-4069-950E-DF8B9D1B45CD}" dt="2022-02-21T20:52:31.890" v="1609"/>
        <pc:sldMkLst>
          <pc:docMk/>
          <pc:sldMk cId="2645161031" sldId="287"/>
        </pc:sldMkLst>
      </pc:sldChg>
      <pc:sldChg chg="modSp add mod ord">
        <pc:chgData name="Aditya Oka" userId="247c51129f30701b" providerId="LiveId" clId="{241627D5-A4B7-4069-950E-DF8B9D1B45CD}" dt="2022-02-21T21:02:12.720" v="2375" actId="20577"/>
        <pc:sldMkLst>
          <pc:docMk/>
          <pc:sldMk cId="3026404745" sldId="287"/>
        </pc:sldMkLst>
        <pc:spChg chg="mod">
          <ac:chgData name="Aditya Oka" userId="247c51129f30701b" providerId="LiveId" clId="{241627D5-A4B7-4069-950E-DF8B9D1B45CD}" dt="2022-02-21T21:02:12.720" v="2375" actId="20577"/>
          <ac:spMkLst>
            <pc:docMk/>
            <pc:sldMk cId="3026404745" sldId="287"/>
            <ac:spMk id="3" creationId="{C9082775-DD15-44F1-9E3F-259FB414F37B}"/>
          </ac:spMkLst>
        </pc:spChg>
      </pc:sldChg>
      <pc:sldChg chg="modSp add mod">
        <pc:chgData name="Aditya Oka" userId="247c51129f30701b" providerId="LiveId" clId="{241627D5-A4B7-4069-950E-DF8B9D1B45CD}" dt="2022-02-21T21:15:31.440" v="3694" actId="20577"/>
        <pc:sldMkLst>
          <pc:docMk/>
          <pc:sldMk cId="2838675241" sldId="288"/>
        </pc:sldMkLst>
        <pc:spChg chg="mod">
          <ac:chgData name="Aditya Oka" userId="247c51129f30701b" providerId="LiveId" clId="{241627D5-A4B7-4069-950E-DF8B9D1B45CD}" dt="2022-02-21T21:15:31.440" v="3694" actId="20577"/>
          <ac:spMkLst>
            <pc:docMk/>
            <pc:sldMk cId="2838675241" sldId="288"/>
            <ac:spMk id="3" creationId="{5A58522D-5E16-482E-BEE2-C528561E447D}"/>
          </ac:spMkLst>
        </pc:spChg>
      </pc:sldChg>
      <pc:sldChg chg="modSp add mod">
        <pc:chgData name="Aditya Oka" userId="247c51129f30701b" providerId="LiveId" clId="{241627D5-A4B7-4069-950E-DF8B9D1B45CD}" dt="2022-02-21T21:30:50.181" v="4095" actId="20577"/>
        <pc:sldMkLst>
          <pc:docMk/>
          <pc:sldMk cId="1371177185" sldId="289"/>
        </pc:sldMkLst>
        <pc:spChg chg="mod">
          <ac:chgData name="Aditya Oka" userId="247c51129f30701b" providerId="LiveId" clId="{241627D5-A4B7-4069-950E-DF8B9D1B45CD}" dt="2022-02-21T21:30:50.181" v="4095" actId="20577"/>
          <ac:spMkLst>
            <pc:docMk/>
            <pc:sldMk cId="1371177185" sldId="289"/>
            <ac:spMk id="3" creationId="{5A58522D-5E16-482E-BEE2-C528561E447D}"/>
          </ac:spMkLst>
        </pc:spChg>
      </pc:sldChg>
      <pc:sldChg chg="modSp add mod ord">
        <pc:chgData name="Aditya Oka" userId="247c51129f30701b" providerId="LiveId" clId="{241627D5-A4B7-4069-950E-DF8B9D1B45CD}" dt="2022-02-21T21:57:48.757" v="4895" actId="255"/>
        <pc:sldMkLst>
          <pc:docMk/>
          <pc:sldMk cId="515424535" sldId="290"/>
        </pc:sldMkLst>
        <pc:spChg chg="mod">
          <ac:chgData name="Aditya Oka" userId="247c51129f30701b" providerId="LiveId" clId="{241627D5-A4B7-4069-950E-DF8B9D1B45CD}" dt="2022-02-21T21:57:48.757" v="4895" actId="255"/>
          <ac:spMkLst>
            <pc:docMk/>
            <pc:sldMk cId="515424535" sldId="290"/>
            <ac:spMk id="3" creationId="{5A58522D-5E16-482E-BEE2-C528561E447D}"/>
          </ac:spMkLst>
        </pc:spChg>
      </pc:sldChg>
      <pc:sldChg chg="modSp add mod">
        <pc:chgData name="Aditya Oka" userId="247c51129f30701b" providerId="LiveId" clId="{241627D5-A4B7-4069-950E-DF8B9D1B45CD}" dt="2022-02-21T22:00:08.175" v="5059" actId="20577"/>
        <pc:sldMkLst>
          <pc:docMk/>
          <pc:sldMk cId="3512990320" sldId="291"/>
        </pc:sldMkLst>
        <pc:spChg chg="mod">
          <ac:chgData name="Aditya Oka" userId="247c51129f30701b" providerId="LiveId" clId="{241627D5-A4B7-4069-950E-DF8B9D1B45CD}" dt="2022-02-21T22:00:08.175" v="5059" actId="20577"/>
          <ac:spMkLst>
            <pc:docMk/>
            <pc:sldMk cId="3512990320" sldId="291"/>
            <ac:spMk id="3" creationId="{5A58522D-5E16-482E-BEE2-C528561E447D}"/>
          </ac:spMkLst>
        </pc:spChg>
      </pc:sldChg>
      <pc:sldChg chg="modSp new mod">
        <pc:chgData name="Aditya Oka" userId="247c51129f30701b" providerId="LiveId" clId="{241627D5-A4B7-4069-950E-DF8B9D1B45CD}" dt="2022-02-21T22:51:48.615" v="8697" actId="20577"/>
        <pc:sldMkLst>
          <pc:docMk/>
          <pc:sldMk cId="3651739735" sldId="292"/>
        </pc:sldMkLst>
        <pc:spChg chg="mod">
          <ac:chgData name="Aditya Oka" userId="247c51129f30701b" providerId="LiveId" clId="{241627D5-A4B7-4069-950E-DF8B9D1B45CD}" dt="2022-02-21T22:02:02.546" v="5071" actId="20577"/>
          <ac:spMkLst>
            <pc:docMk/>
            <pc:sldMk cId="3651739735" sldId="292"/>
            <ac:spMk id="2" creationId="{7BD76DEF-3253-421C-AA4B-32E3C781CD06}"/>
          </ac:spMkLst>
        </pc:spChg>
        <pc:spChg chg="mod">
          <ac:chgData name="Aditya Oka" userId="247c51129f30701b" providerId="LiveId" clId="{241627D5-A4B7-4069-950E-DF8B9D1B45CD}" dt="2022-02-21T22:51:48.615" v="8697" actId="20577"/>
          <ac:spMkLst>
            <pc:docMk/>
            <pc:sldMk cId="3651739735" sldId="292"/>
            <ac:spMk id="3" creationId="{DAEF4ECD-37D5-4897-83DD-2731839EA1FE}"/>
          </ac:spMkLst>
        </pc:spChg>
      </pc:sldChg>
      <pc:sldChg chg="modSp add mod">
        <pc:chgData name="Aditya Oka" userId="247c51129f30701b" providerId="LiveId" clId="{241627D5-A4B7-4069-950E-DF8B9D1B45CD}" dt="2022-02-21T22:26:57.227" v="7019" actId="255"/>
        <pc:sldMkLst>
          <pc:docMk/>
          <pc:sldMk cId="242191146" sldId="293"/>
        </pc:sldMkLst>
        <pc:spChg chg="mod">
          <ac:chgData name="Aditya Oka" userId="247c51129f30701b" providerId="LiveId" clId="{241627D5-A4B7-4069-950E-DF8B9D1B45CD}" dt="2022-02-21T22:26:57.227" v="7019" actId="255"/>
          <ac:spMkLst>
            <pc:docMk/>
            <pc:sldMk cId="242191146" sldId="293"/>
            <ac:spMk id="3" creationId="{5A58522D-5E16-482E-BEE2-C528561E447D}"/>
          </ac:spMkLst>
        </pc:spChg>
      </pc:sldChg>
      <pc:sldChg chg="addSp delSp modSp new mod">
        <pc:chgData name="Aditya Oka" userId="247c51129f30701b" providerId="LiveId" clId="{241627D5-A4B7-4069-950E-DF8B9D1B45CD}" dt="2022-02-21T22:13:12.654" v="6366" actId="478"/>
        <pc:sldMkLst>
          <pc:docMk/>
          <pc:sldMk cId="2609506995" sldId="294"/>
        </pc:sldMkLst>
        <pc:spChg chg="mod">
          <ac:chgData name="Aditya Oka" userId="247c51129f30701b" providerId="LiveId" clId="{241627D5-A4B7-4069-950E-DF8B9D1B45CD}" dt="2022-02-21T22:13:07.607" v="6364" actId="20577"/>
          <ac:spMkLst>
            <pc:docMk/>
            <pc:sldMk cId="2609506995" sldId="294"/>
            <ac:spMk id="2" creationId="{62F47E42-950B-4051-A74B-2D90A3794EBE}"/>
          </ac:spMkLst>
        </pc:spChg>
        <pc:spChg chg="del mod">
          <ac:chgData name="Aditya Oka" userId="247c51129f30701b" providerId="LiveId" clId="{241627D5-A4B7-4069-950E-DF8B9D1B45CD}" dt="2022-02-21T22:13:11.201" v="6365" actId="478"/>
          <ac:spMkLst>
            <pc:docMk/>
            <pc:sldMk cId="2609506995" sldId="294"/>
            <ac:spMk id="3" creationId="{28EC49A5-8958-4A5B-A19C-D59F29C90AC4}"/>
          </ac:spMkLst>
        </pc:spChg>
        <pc:spChg chg="add del mod">
          <ac:chgData name="Aditya Oka" userId="247c51129f30701b" providerId="LiveId" clId="{241627D5-A4B7-4069-950E-DF8B9D1B45CD}" dt="2022-02-21T22:13:12.654" v="6366" actId="478"/>
          <ac:spMkLst>
            <pc:docMk/>
            <pc:sldMk cId="2609506995" sldId="294"/>
            <ac:spMk id="5" creationId="{84BB4683-6FF5-436B-AE14-03F4B7ECB2AE}"/>
          </ac:spMkLst>
        </pc:spChg>
      </pc:sldChg>
      <pc:sldChg chg="add del">
        <pc:chgData name="Aditya Oka" userId="247c51129f30701b" providerId="LiveId" clId="{241627D5-A4B7-4069-950E-DF8B9D1B45CD}" dt="2022-02-21T22:12:25.177" v="6340" actId="47"/>
        <pc:sldMkLst>
          <pc:docMk/>
          <pc:sldMk cId="2985192011" sldId="294"/>
        </pc:sldMkLst>
      </pc:sldChg>
      <pc:sldChg chg="modSp add mod">
        <pc:chgData name="Aditya Oka" userId="247c51129f30701b" providerId="LiveId" clId="{241627D5-A4B7-4069-950E-DF8B9D1B45CD}" dt="2022-02-21T22:30:09.964" v="7382" actId="255"/>
        <pc:sldMkLst>
          <pc:docMk/>
          <pc:sldMk cId="2106457836" sldId="295"/>
        </pc:sldMkLst>
        <pc:spChg chg="mod">
          <ac:chgData name="Aditya Oka" userId="247c51129f30701b" providerId="LiveId" clId="{241627D5-A4B7-4069-950E-DF8B9D1B45CD}" dt="2022-02-21T22:30:09.964" v="7382" actId="255"/>
          <ac:spMkLst>
            <pc:docMk/>
            <pc:sldMk cId="2106457836" sldId="295"/>
            <ac:spMk id="3" creationId="{5A58522D-5E16-482E-BEE2-C528561E447D}"/>
          </ac:spMkLst>
        </pc:spChg>
      </pc:sldChg>
      <pc:sldChg chg="modSp add mod ord">
        <pc:chgData name="Aditya Oka" userId="247c51129f30701b" providerId="LiveId" clId="{241627D5-A4B7-4069-950E-DF8B9D1B45CD}" dt="2022-02-21T22:41:32.683" v="7891" actId="20577"/>
        <pc:sldMkLst>
          <pc:docMk/>
          <pc:sldMk cId="3764408839" sldId="296"/>
        </pc:sldMkLst>
        <pc:spChg chg="mod">
          <ac:chgData name="Aditya Oka" userId="247c51129f30701b" providerId="LiveId" clId="{241627D5-A4B7-4069-950E-DF8B9D1B45CD}" dt="2022-02-21T22:41:32.683" v="7891" actId="20577"/>
          <ac:spMkLst>
            <pc:docMk/>
            <pc:sldMk cId="3764408839" sldId="296"/>
            <ac:spMk id="3" creationId="{5A58522D-5E16-482E-BEE2-C528561E447D}"/>
          </ac:spMkLst>
        </pc:spChg>
      </pc:sldChg>
      <pc:sldChg chg="modSp add mod ord">
        <pc:chgData name="Aditya Oka" userId="247c51129f30701b" providerId="LiveId" clId="{241627D5-A4B7-4069-950E-DF8B9D1B45CD}" dt="2022-02-21T22:46:35.877" v="8221" actId="255"/>
        <pc:sldMkLst>
          <pc:docMk/>
          <pc:sldMk cId="3167211200" sldId="297"/>
        </pc:sldMkLst>
        <pc:spChg chg="mod">
          <ac:chgData name="Aditya Oka" userId="247c51129f30701b" providerId="LiveId" clId="{241627D5-A4B7-4069-950E-DF8B9D1B45CD}" dt="2022-02-21T22:46:35.877" v="8221" actId="255"/>
          <ac:spMkLst>
            <pc:docMk/>
            <pc:sldMk cId="3167211200" sldId="297"/>
            <ac:spMk id="3" creationId="{5A58522D-5E16-482E-BEE2-C528561E447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64" name="Rectangle 5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5" name="Rectangle 61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1630906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Applications of Game Engine Technology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5" y="3990546"/>
            <a:ext cx="4775075" cy="559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By Aditya Oka</a:t>
            </a: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258EE-3C26-4644-BB93-7442A793B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Engines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BA0A9-2BF5-4A8B-8A07-D894D805A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As video games start to become its own industry filled with developers, it became increasingly obvious that a software framework was needed to support the core functions of the game</a:t>
            </a:r>
          </a:p>
          <a:p>
            <a:pPr lvl="1"/>
            <a:r>
              <a:rPr lang="en-US" sz="1800" dirty="0"/>
              <a:t>This is what a game engine is essentially: a framework consisting of supporting libraries and APIs to help create a base for the video game</a:t>
            </a:r>
          </a:p>
          <a:p>
            <a:r>
              <a:rPr lang="en-US" sz="2000" dirty="0"/>
              <a:t>While some companies develop and use inhouse game engines, like the Frostbite Engine, others such as Unity and Unreal Engine were made available to the public.</a:t>
            </a:r>
          </a:p>
          <a:p>
            <a:r>
              <a:rPr lang="en-US" sz="2000" dirty="0"/>
              <a:t>In the past two decades, these two game engines have grown to provide many tools catered towards game design but can also be used in other fields.</a:t>
            </a:r>
          </a:p>
          <a:p>
            <a:r>
              <a:rPr lang="en-US" sz="2000" dirty="0"/>
              <a:t>Today, I will present how game engine technology can be use in fields other than game design, particularly in animation, film, simulation, and education</a:t>
            </a:r>
          </a:p>
        </p:txBody>
      </p:sp>
    </p:spTree>
    <p:extLst>
      <p:ext uri="{BB962C8B-B14F-4D97-AF65-F5344CB8AC3E}">
        <p14:creationId xmlns:p14="http://schemas.microsoft.com/office/powerpoint/2010/main" val="2586410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AD775-4354-46F5-93B9-E7BDB92D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 and Film</a:t>
            </a:r>
          </a:p>
        </p:txBody>
      </p:sp>
    </p:spTree>
    <p:extLst>
      <p:ext uri="{BB962C8B-B14F-4D97-AF65-F5344CB8AC3E}">
        <p14:creationId xmlns:p14="http://schemas.microsoft.com/office/powerpoint/2010/main" val="236903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9AE6-7717-4CCF-B937-9EDA63945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Fortnite: Supercharging CG Animation Pipelines with Game Engine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DBFE9-709C-47A1-AEA7-EA8057D20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Presentation of Unreal Engine’s capabilities in an animation production pipeline by Epic Games</a:t>
            </a:r>
          </a:p>
          <a:p>
            <a:r>
              <a:rPr lang="en-US" sz="2400" dirty="0"/>
              <a:t>Details the workflow using tools provided by Unreal Engine, including Sequencer and built-in animation tools</a:t>
            </a:r>
          </a:p>
          <a:p>
            <a:r>
              <a:rPr lang="en-US" sz="2400" dirty="0"/>
              <a:t>Pohl, B. J., Harris, A., Balog, M., Clausen, M., Moran, G., &amp; </a:t>
            </a:r>
            <a:r>
              <a:rPr lang="en-US" sz="2400" dirty="0" err="1"/>
              <a:t>Brucks</a:t>
            </a:r>
            <a:r>
              <a:rPr lang="en-US" sz="2400" dirty="0"/>
              <a:t>, R. (2017). Fortnite. Proceedings of the ACM SIGGRAPH Digital Production Symposium. https://doi.org/10.1145/3105692.3114816 </a:t>
            </a:r>
          </a:p>
        </p:txBody>
      </p:sp>
    </p:spTree>
    <p:extLst>
      <p:ext uri="{BB962C8B-B14F-4D97-AF65-F5344CB8AC3E}">
        <p14:creationId xmlns:p14="http://schemas.microsoft.com/office/powerpoint/2010/main" val="3215613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VFX real-time rendering in Unreal Engine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Real-time visual effects rendered while animating in Unreal Engine.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D47B457-C294-46B7-87FB-F70731D78D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-8831" b="-8831"/>
          <a:stretch/>
        </p:blipFill>
        <p:spPr>
          <a:xfrm>
            <a:off x="228600" y="238125"/>
            <a:ext cx="769620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6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Content used for the Trailer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Files that were made as part of the animation workflow.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1556EB-6A02-4497-ACEB-00EE73440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3" y="1729723"/>
            <a:ext cx="7688888" cy="33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17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9AE6-7717-4CCF-B937-9EDA63945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Fortnite: Supercharging CG Animation Pipelines with Game Engine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DBFE9-709C-47A1-AEA7-EA8057D20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Showcases the many tasks that can be done in Unreal Engine alone, streamlining the software requirements in production.</a:t>
            </a:r>
          </a:p>
          <a:p>
            <a:r>
              <a:rPr lang="en-US" sz="2400" dirty="0"/>
              <a:t>Preproduction with Sequencer, importing animations from Maya and enhancing them with </a:t>
            </a:r>
            <a:r>
              <a:rPr lang="en-US" sz="2400" dirty="0" err="1"/>
              <a:t>Unreal’s</a:t>
            </a:r>
            <a:r>
              <a:rPr lang="en-US" sz="2400" dirty="0"/>
              <a:t> </a:t>
            </a:r>
            <a:r>
              <a:rPr lang="en-US" sz="2400" dirty="0" err="1"/>
              <a:t>Anim</a:t>
            </a:r>
            <a:r>
              <a:rPr lang="en-US" sz="2400" dirty="0"/>
              <a:t> Dynamics (secondary animation)</a:t>
            </a:r>
          </a:p>
          <a:p>
            <a:r>
              <a:rPr lang="en-US" sz="2400" dirty="0"/>
              <a:t>Dynamic lighting, real-time rendering (keyword for a majority of the papers)</a:t>
            </a:r>
          </a:p>
          <a:p>
            <a:r>
              <a:rPr lang="en-US" sz="2400" dirty="0"/>
              <a:t>Production benefited from using the game engine timewise and efficiency-wise without too much drawback.</a:t>
            </a:r>
          </a:p>
        </p:txBody>
      </p:sp>
    </p:spTree>
    <p:extLst>
      <p:ext uri="{BB962C8B-B14F-4D97-AF65-F5344CB8AC3E}">
        <p14:creationId xmlns:p14="http://schemas.microsoft.com/office/powerpoint/2010/main" val="97488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9AE6-7717-4CCF-B937-9EDA63945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Fortnite: Supercharging CG Animation Pipelines with Game Engine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DBFE9-709C-47A1-AEA7-EA8057D20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No research or experiments comparing pipelines presented, only presentation (similar story for the next paper)</a:t>
            </a:r>
          </a:p>
          <a:p>
            <a:r>
              <a:rPr lang="en-US" sz="2400" dirty="0"/>
              <a:t>Hard to find papers on this specific topic</a:t>
            </a:r>
          </a:p>
        </p:txBody>
      </p:sp>
    </p:spTree>
    <p:extLst>
      <p:ext uri="{BB962C8B-B14F-4D97-AF65-F5344CB8AC3E}">
        <p14:creationId xmlns:p14="http://schemas.microsoft.com/office/powerpoint/2010/main" val="1321392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55A9-9123-4F7D-A6EB-24B71E81C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of Engine Technology and in 3D Animation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82775-DD15-44F1-9E3F-259FB414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Looks into the potential benefits of game engine technology can have in animation, particularly regarding how it transforms the rendering phase of production</a:t>
            </a:r>
          </a:p>
          <a:p>
            <a:r>
              <a:rPr lang="en-US" sz="2400" dirty="0"/>
              <a:t>Describes how certain engine features, like shadows, HDR lighting, and custom halo effects, can be developed through DirectX and OpenGL</a:t>
            </a:r>
          </a:p>
          <a:p>
            <a:r>
              <a:rPr lang="en-US" sz="2400" dirty="0"/>
              <a:t>Tang, L. (2021). Application of engine technology and in 3D animation production. 2021 Third International Conference on Inventive Research in Computing Applications (ICIRCA). https://doi.org/10.1109/icirca51532.2021.9544664 </a:t>
            </a:r>
          </a:p>
        </p:txBody>
      </p:sp>
    </p:spTree>
    <p:extLst>
      <p:ext uri="{BB962C8B-B14F-4D97-AF65-F5344CB8AC3E}">
        <p14:creationId xmlns:p14="http://schemas.microsoft.com/office/powerpoint/2010/main" val="31391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Halo Effect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Halo effect processing developed in the OpenGL game engine.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2632E4E-AA14-44BA-9D1A-5601030EAE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-76333" b="-76333"/>
          <a:stretch/>
        </p:blipFill>
        <p:spPr/>
      </p:pic>
    </p:spTree>
    <p:extLst>
      <p:ext uri="{BB962C8B-B14F-4D97-AF65-F5344CB8AC3E}">
        <p14:creationId xmlns:p14="http://schemas.microsoft.com/office/powerpoint/2010/main" val="2499603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Shadow Effects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Shadow Effects based on modified algorithms developed in the OpenGL game engine.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7F8D0EA9-73CD-4463-A009-622CE6D098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-23438" b="-23438"/>
          <a:stretch/>
        </p:blipFill>
        <p:spPr>
          <a:xfrm>
            <a:off x="228599" y="237744"/>
            <a:ext cx="7696201" cy="6382512"/>
          </a:xfrm>
        </p:spPr>
      </p:pic>
    </p:spTree>
    <p:extLst>
      <p:ext uri="{BB962C8B-B14F-4D97-AF65-F5344CB8AC3E}">
        <p14:creationId xmlns:p14="http://schemas.microsoft.com/office/powerpoint/2010/main" val="3873133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HDRI Effects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HDRI Effects developed in the OpenGL game engine.</a:t>
            </a:r>
          </a:p>
        </p:txBody>
      </p:sp>
      <p:pic>
        <p:nvPicPr>
          <p:cNvPr id="18" name="Picture Placeholder 17" descr="A picture containing text&#10;&#10;Description automatically generated">
            <a:extLst>
              <a:ext uri="{FF2B5EF4-FFF2-40B4-BE49-F238E27FC236}">
                <a16:creationId xmlns:a16="http://schemas.microsoft.com/office/drawing/2014/main" id="{7F8D0EA9-73CD-4463-A009-622CE6D098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-9556" r="-9556"/>
          <a:stretch/>
        </p:blipFill>
        <p:spPr/>
      </p:pic>
    </p:spTree>
    <p:extLst>
      <p:ext uri="{BB962C8B-B14F-4D97-AF65-F5344CB8AC3E}">
        <p14:creationId xmlns:p14="http://schemas.microsoft.com/office/powerpoint/2010/main" val="2081767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55A9-9123-4F7D-A6EB-24B71E81C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of Engine Technology and in 3D Animation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82775-DD15-44F1-9E3F-259FB414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Presents the core phases of animation and analyzes the workflows of each stage (pros and cons)</a:t>
            </a:r>
          </a:p>
          <a:p>
            <a:r>
              <a:rPr lang="en-US" sz="2400" dirty="0"/>
              <a:t>Creates another argument focusing more on how real-time rendering can make the production cycle drastically more flexible</a:t>
            </a:r>
          </a:p>
          <a:p>
            <a:r>
              <a:rPr lang="en-US" sz="2400" dirty="0"/>
              <a:t>Demonstrates how key components can be developed in a fledgling game engine out of OpenGL</a:t>
            </a:r>
          </a:p>
        </p:txBody>
      </p:sp>
    </p:spTree>
    <p:extLst>
      <p:ext uri="{BB962C8B-B14F-4D97-AF65-F5344CB8AC3E}">
        <p14:creationId xmlns:p14="http://schemas.microsoft.com/office/powerpoint/2010/main" val="3026404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55A9-9123-4F7D-A6EB-24B71E81C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of Engine Technology and in 3D Animation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82775-DD15-44F1-9E3F-259FB414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Once again, no experiments were done to test if game engine technology supported production</a:t>
            </a:r>
          </a:p>
          <a:p>
            <a:r>
              <a:rPr lang="en-US" sz="2400" dirty="0"/>
              <a:t>Figures given only demonstrate the features developed in the OpenGL engine and isn’t compared to similar engines or traditional rendering</a:t>
            </a:r>
          </a:p>
        </p:txBody>
      </p:sp>
    </p:spTree>
    <p:extLst>
      <p:ext uri="{BB962C8B-B14F-4D97-AF65-F5344CB8AC3E}">
        <p14:creationId xmlns:p14="http://schemas.microsoft.com/office/powerpoint/2010/main" val="4036204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movie design based on the game engine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Investigates the film production pipeline and how game engine technology can positively influence the core phases</a:t>
            </a:r>
          </a:p>
          <a:p>
            <a:r>
              <a:rPr lang="en-US" sz="2000" dirty="0"/>
              <a:t>Includes more recent applications of game engines in popular shows/movies such as </a:t>
            </a:r>
            <a:r>
              <a:rPr lang="en-US" sz="2000" i="1" dirty="0"/>
              <a:t>Ready Player One </a:t>
            </a:r>
            <a:r>
              <a:rPr lang="en-US" sz="2000" dirty="0"/>
              <a:t>and </a:t>
            </a:r>
            <a:r>
              <a:rPr lang="en-US" sz="2000" i="1" dirty="0"/>
              <a:t>The Mandalorian</a:t>
            </a:r>
            <a:endParaRPr lang="en-US" sz="2000" dirty="0"/>
          </a:p>
          <a:p>
            <a:r>
              <a:rPr lang="en-US" sz="2000" dirty="0"/>
              <a:t>Looks into the onset of interactive film, citing the episode “Bandersnatch” from </a:t>
            </a:r>
            <a:r>
              <a:rPr lang="en-US" sz="2000" i="1" dirty="0"/>
              <a:t>Black Mirror</a:t>
            </a:r>
            <a:endParaRPr lang="en-US" sz="2000" dirty="0"/>
          </a:p>
          <a:p>
            <a:r>
              <a:rPr lang="en-US" sz="2000" dirty="0"/>
              <a:t>Fang, Z., Cai, L., Juan, G., &amp; Wang, G. (2020). Interactive movie design based on the game engine technology. Proceedings of the 2020 4th International Conference on Electronic Information Technology and Computer Engineering. https://doi.org/10.1145/3443467.3443900 </a:t>
            </a:r>
          </a:p>
        </p:txBody>
      </p:sp>
    </p:spTree>
    <p:extLst>
      <p:ext uri="{BB962C8B-B14F-4D97-AF65-F5344CB8AC3E}">
        <p14:creationId xmlns:p14="http://schemas.microsoft.com/office/powerpoint/2010/main" val="1217831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 Workflow Diagrams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Visualization of the production workflows that were used during the popular films noted in the paper, such as </a:t>
            </a:r>
            <a:r>
              <a:rPr lang="en-US" i="1" dirty="0"/>
              <a:t>The Mandalorian </a:t>
            </a:r>
            <a:r>
              <a:rPr lang="en-US" dirty="0"/>
              <a:t>(Blurry)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134335E-531D-4C4F-914C-DDEDC0FC5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4" y="603504"/>
            <a:ext cx="6686550" cy="2261340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7A8B5D8-A3C6-4A42-8AD9-A66B36B5C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4" y="3429000"/>
            <a:ext cx="66865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movie design based on the game engine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Once again mentions how powerful real-time rendering can be in a major production, especially one with a majority of scene in CGI and filled with visual effects</a:t>
            </a:r>
          </a:p>
          <a:p>
            <a:r>
              <a:rPr lang="en-US" sz="2000" dirty="0"/>
              <a:t>Introduces virtual film shooting made possible through Unreal Engine with dynamic green screens, LED walls, and virtual sets/cameras, leading to increased control over a CG scene in a show like </a:t>
            </a:r>
            <a:r>
              <a:rPr lang="en-US" sz="2000" i="1" dirty="0"/>
              <a:t>The Mandalorian</a:t>
            </a:r>
            <a:endParaRPr lang="en-US" sz="2000" dirty="0"/>
          </a:p>
          <a:p>
            <a:r>
              <a:rPr lang="en-US" sz="2000" dirty="0"/>
              <a:t>Interactive design over an episode, i.e. giving control to the audience to decide the future of the characters in the show. Multiple endings in one episode.</a:t>
            </a:r>
          </a:p>
        </p:txBody>
      </p:sp>
    </p:spTree>
    <p:extLst>
      <p:ext uri="{BB962C8B-B14F-4D97-AF65-F5344CB8AC3E}">
        <p14:creationId xmlns:p14="http://schemas.microsoft.com/office/powerpoint/2010/main" val="2838675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movie design based on the game engine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While it doesn’t offer much in terms of a research study, it provides a valuable insight into the production of major films of our generation</a:t>
            </a:r>
          </a:p>
          <a:p>
            <a:r>
              <a:rPr lang="en-US" sz="2000" dirty="0"/>
              <a:t>Delves really deep into </a:t>
            </a:r>
            <a:r>
              <a:rPr lang="en-US" sz="2000" i="1" dirty="0"/>
              <a:t>Black Mirror</a:t>
            </a:r>
            <a:r>
              <a:rPr lang="en-US" sz="2000" dirty="0"/>
              <a:t>’s interactive episode so much that it detracts from the main point introduced in this paper (takes up half of the whole paper)</a:t>
            </a:r>
          </a:p>
        </p:txBody>
      </p:sp>
    </p:spTree>
    <p:extLst>
      <p:ext uri="{BB962C8B-B14F-4D97-AF65-F5344CB8AC3E}">
        <p14:creationId xmlns:p14="http://schemas.microsoft.com/office/powerpoint/2010/main" val="1371177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Development of Character Design Frameworks using Game Engine: Unreal Engine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Focuses on the character design and animation tools provided by Unreal Engine, and how using the engine streamlined the pipeline in terms of software</a:t>
            </a:r>
          </a:p>
          <a:p>
            <a:r>
              <a:rPr lang="en-US" sz="2000" dirty="0"/>
              <a:t>Compares the two workflows (traditional vs Unreal) and examines the pros and cons of both</a:t>
            </a:r>
          </a:p>
          <a:p>
            <a:r>
              <a:rPr lang="en-US" sz="2000" dirty="0" err="1"/>
              <a:t>Nop</a:t>
            </a:r>
            <a:r>
              <a:rPr lang="en-US" sz="2000" dirty="0"/>
              <a:t>, K., </a:t>
            </a:r>
            <a:r>
              <a:rPr lang="en-US" sz="2000" dirty="0" err="1"/>
              <a:t>Manissaward</a:t>
            </a:r>
            <a:r>
              <a:rPr lang="en-US" sz="2000" dirty="0"/>
              <a:t>, J., &amp; </a:t>
            </a:r>
            <a:r>
              <a:rPr lang="en-US" sz="2000" dirty="0" err="1"/>
              <a:t>Oattarapon</a:t>
            </a:r>
            <a:r>
              <a:rPr lang="en-US" sz="2000" dirty="0"/>
              <a:t>, T. (2019). Development of character design frameworks using game engine: Unreal Engine. 2019 Joint International Conference on Digital Arts, Media and Technology with ECTI Northern Section Conference on Electrical, Electronics, Computer and Telecommunications Engineering (ECTI DAMT-NCON). https://doi.org/10.1109/ecti-ncon.2019.8692268 </a:t>
            </a:r>
          </a:p>
        </p:txBody>
      </p:sp>
    </p:spTree>
    <p:extLst>
      <p:ext uri="{BB962C8B-B14F-4D97-AF65-F5344CB8AC3E}">
        <p14:creationId xmlns:p14="http://schemas.microsoft.com/office/powerpoint/2010/main" val="1254298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Unreal Engine Production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Screenshot of editing a character model that was imported directly from Autodesk Maya.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7F8D0EA9-73CD-4463-A009-622CE6D098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-24239" b="-24239"/>
          <a:stretch/>
        </p:blipFill>
        <p:spPr>
          <a:xfrm>
            <a:off x="228599" y="237744"/>
            <a:ext cx="7696201" cy="6382512"/>
          </a:xfrm>
        </p:spPr>
      </p:pic>
    </p:spTree>
    <p:extLst>
      <p:ext uri="{BB962C8B-B14F-4D97-AF65-F5344CB8AC3E}">
        <p14:creationId xmlns:p14="http://schemas.microsoft.com/office/powerpoint/2010/main" val="111854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Unreal Engine Production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Screenshot of editing in Unreal Engine with a fully rendered scene complete with VFX.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7F8D0EA9-73CD-4463-A009-622CE6D098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-23279" b="-23279"/>
          <a:stretch/>
        </p:blipFill>
        <p:spPr>
          <a:xfrm>
            <a:off x="228599" y="237744"/>
            <a:ext cx="7696201" cy="6382512"/>
          </a:xfrm>
        </p:spPr>
      </p:pic>
    </p:spTree>
    <p:extLst>
      <p:ext uri="{BB962C8B-B14F-4D97-AF65-F5344CB8AC3E}">
        <p14:creationId xmlns:p14="http://schemas.microsoft.com/office/powerpoint/2010/main" val="4279519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 and Post Production Comparison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Framework A (Traditional) vs Framework B (Unreal Engine) in the production and post-production phases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7F8D0EA9-73CD-4463-A009-622CE6D098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0456" b="10456"/>
          <a:stretch/>
        </p:blipFill>
        <p:spPr>
          <a:xfrm>
            <a:off x="228599" y="237744"/>
            <a:ext cx="7696201" cy="6382512"/>
          </a:xfrm>
        </p:spPr>
      </p:pic>
    </p:spTree>
    <p:extLst>
      <p:ext uri="{BB962C8B-B14F-4D97-AF65-F5344CB8AC3E}">
        <p14:creationId xmlns:p14="http://schemas.microsoft.com/office/powerpoint/2010/main" val="4131615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Development of Character Design Frameworks using Game Engine: Unreal Engine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Unreal workflow was a lot more time efficient and flexible than the traditional workflow</a:t>
            </a:r>
          </a:p>
          <a:p>
            <a:r>
              <a:rPr lang="en-US" sz="2800" dirty="0"/>
              <a:t>With all the tools that Unreal provided, most of the post-production work could be done in the game engine itself (no need to use multiple different programs)</a:t>
            </a:r>
          </a:p>
          <a:p>
            <a:r>
              <a:rPr lang="en-US" sz="2800" dirty="0"/>
              <a:t>Provides a good argument to use alternative software to functionalities that can cross into different fields in Digital Media</a:t>
            </a:r>
          </a:p>
        </p:txBody>
      </p:sp>
    </p:spTree>
    <p:extLst>
      <p:ext uri="{BB962C8B-B14F-4D97-AF65-F5344CB8AC3E}">
        <p14:creationId xmlns:p14="http://schemas.microsoft.com/office/powerpoint/2010/main" val="515424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Development of Character Design Frameworks using Game Engine: Unreal Engine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The paper doesn’t conduct any particular study, but tries to compare the two workflows based on the team’s experience</a:t>
            </a:r>
          </a:p>
        </p:txBody>
      </p:sp>
    </p:spTree>
    <p:extLst>
      <p:ext uri="{BB962C8B-B14F-4D97-AF65-F5344CB8AC3E}">
        <p14:creationId xmlns:p14="http://schemas.microsoft.com/office/powerpoint/2010/main" val="3512990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1ADDC-869F-4D9C-8311-61F7A103F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And Education</a:t>
            </a:r>
          </a:p>
        </p:txBody>
      </p:sp>
    </p:spTree>
    <p:extLst>
      <p:ext uri="{BB962C8B-B14F-4D97-AF65-F5344CB8AC3E}">
        <p14:creationId xmlns:p14="http://schemas.microsoft.com/office/powerpoint/2010/main" val="2916227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Development of Laparoscopic Cholecystectomy Simulator Based on Unity Game Engine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Looks into the development of a VR surgery simulator created in the Unity engine intended for educational purposes</a:t>
            </a:r>
          </a:p>
          <a:p>
            <a:r>
              <a:rPr lang="en-US" sz="2000" dirty="0"/>
              <a:t>Describes the key components that needed to be developed in-engine for the simulator to adequately provide near first-hand experience to the students.</a:t>
            </a:r>
          </a:p>
          <a:p>
            <a:r>
              <a:rPr lang="en-US" sz="2000" dirty="0"/>
              <a:t>Analyzes the benefits and detriments of using a game engine rather than using a proprietary system for the program</a:t>
            </a:r>
          </a:p>
          <a:p>
            <a:r>
              <a:rPr lang="en-US" sz="2000" dirty="0"/>
              <a:t>Zhang, J., </a:t>
            </a:r>
            <a:r>
              <a:rPr lang="en-US" sz="2000" dirty="0" err="1"/>
              <a:t>Lyu</a:t>
            </a:r>
            <a:r>
              <a:rPr lang="en-US" sz="2000" dirty="0"/>
              <a:t>, Y., Wang, Y., </a:t>
            </a:r>
            <a:r>
              <a:rPr lang="en-US" sz="2000" dirty="0" err="1"/>
              <a:t>Nie</a:t>
            </a:r>
            <a:r>
              <a:rPr lang="en-US" sz="2000" dirty="0"/>
              <a:t>, Y., Yang, X., Zhang, J., &amp; Chang, J. (2018). Development of laparoscopic cholecystectomy simulator based on Unity Game Engine. Proceedings of the 15th ACM SIGGRAPH European Conference on Visual Media Production - CVMP '18. https://doi.org/10.1145/3278471.3278474 </a:t>
            </a:r>
          </a:p>
        </p:txBody>
      </p:sp>
    </p:spTree>
    <p:extLst>
      <p:ext uri="{BB962C8B-B14F-4D97-AF65-F5344CB8AC3E}">
        <p14:creationId xmlns:p14="http://schemas.microsoft.com/office/powerpoint/2010/main" val="909084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876968"/>
            <a:ext cx="3144774" cy="1645920"/>
          </a:xfrm>
        </p:spPr>
        <p:txBody>
          <a:bodyPr/>
          <a:lstStyle/>
          <a:p>
            <a:r>
              <a:rPr lang="en-US" dirty="0"/>
              <a:t>The Simulator in action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660048"/>
            <a:ext cx="3144774" cy="3511296"/>
          </a:xfrm>
        </p:spPr>
        <p:txBody>
          <a:bodyPr/>
          <a:lstStyle/>
          <a:p>
            <a:r>
              <a:rPr lang="en-US" dirty="0"/>
              <a:t>Picture of a participant using the simulator and an in-game screenshot of the surgery.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177760-EE6F-4844-8B74-0E08BC3DB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385" y="366285"/>
            <a:ext cx="2915057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75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876968"/>
            <a:ext cx="3144774" cy="1645920"/>
          </a:xfrm>
        </p:spPr>
        <p:txBody>
          <a:bodyPr/>
          <a:lstStyle/>
          <a:p>
            <a:r>
              <a:rPr lang="en-US" dirty="0"/>
              <a:t>Evaluation and Feedback of the Simulator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660048"/>
            <a:ext cx="3144774" cy="3511296"/>
          </a:xfrm>
        </p:spPr>
        <p:txBody>
          <a:bodyPr/>
          <a:lstStyle/>
          <a:p>
            <a:r>
              <a:rPr lang="en-US" dirty="0"/>
              <a:t>The data showing what participants thought of the simulator.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38D076-1230-42D7-AC43-BA3DCA6C2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31" y="271254"/>
            <a:ext cx="3896269" cy="31151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41E858-2E5F-4947-ACEF-B86F1151B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915" y="3386364"/>
            <a:ext cx="3943900" cy="3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09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Development of Laparoscopic Cholecystectomy Simulator Based on Unity Game Engine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Described the surgery process and the phases that would need to be translated into the simulator</a:t>
            </a:r>
          </a:p>
          <a:p>
            <a:r>
              <a:rPr lang="en-US" sz="2400" dirty="0"/>
              <a:t>Simulation components, how the were implemented (Volumetric Soft Body Simulation for the organs, Haptic Feedback)</a:t>
            </a:r>
          </a:p>
          <a:p>
            <a:r>
              <a:rPr lang="en-US" sz="2400" dirty="0"/>
              <a:t>Examined how using a game engine for development influenced the final program</a:t>
            </a:r>
          </a:p>
          <a:p>
            <a:pPr lvl="1"/>
            <a:r>
              <a:rPr lang="en-US" sz="1800" dirty="0"/>
              <a:t>More time-efficient, better user-experience, and potential for group scenarios</a:t>
            </a:r>
          </a:p>
          <a:p>
            <a:pPr lvl="1"/>
            <a:r>
              <a:rPr lang="en-US" sz="1800" dirty="0"/>
              <a:t>Limited physics tools due to being tailored for game development and not as precise animation/tracking</a:t>
            </a:r>
          </a:p>
        </p:txBody>
      </p:sp>
    </p:spTree>
    <p:extLst>
      <p:ext uri="{BB962C8B-B14F-4D97-AF65-F5344CB8AC3E}">
        <p14:creationId xmlns:p14="http://schemas.microsoft.com/office/powerpoint/2010/main" val="2421911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Development of Laparoscopic Cholecystectomy Simulator Based on Unity Game Engine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Only 15 participants for the initial tests, limited sample size (mentioned that evaluation strategy will be reworked)</a:t>
            </a:r>
          </a:p>
          <a:p>
            <a:r>
              <a:rPr lang="en-US" sz="2000" dirty="0"/>
              <a:t>While stability is somewhat lacking from the figures, every other metric is at least average. No comparison to a proprietary equivalent!</a:t>
            </a:r>
          </a:p>
        </p:txBody>
      </p:sp>
    </p:spTree>
    <p:extLst>
      <p:ext uri="{BB962C8B-B14F-4D97-AF65-F5344CB8AC3E}">
        <p14:creationId xmlns:p14="http://schemas.microsoft.com/office/powerpoint/2010/main" val="2106457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Game Technology to Automatize Neuropsychological Tests and Research in Active 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Develops a computerized version of the 15 Objects Test (15-OT) using the Unity game engine</a:t>
            </a:r>
          </a:p>
          <a:p>
            <a:r>
              <a:rPr lang="en-US" sz="2000" dirty="0"/>
              <a:t>Compares with the paper version in term of data collection, mean scores, and mean time completion with 18 old participants</a:t>
            </a:r>
          </a:p>
          <a:p>
            <a:r>
              <a:rPr lang="en-US" sz="2000" dirty="0"/>
              <a:t>Prepares a specific testing procedure for each participant, as shown in the figures later</a:t>
            </a:r>
          </a:p>
          <a:p>
            <a:r>
              <a:rPr lang="en-US" sz="2000" dirty="0" err="1"/>
              <a:t>Rotaru</a:t>
            </a:r>
            <a:r>
              <a:rPr lang="en-US" sz="2000" dirty="0"/>
              <a:t>, D. C., García-</a:t>
            </a:r>
            <a:r>
              <a:rPr lang="en-US" sz="2000" dirty="0" err="1"/>
              <a:t>Herranz</a:t>
            </a:r>
            <a:r>
              <a:rPr lang="en-US" sz="2000" dirty="0"/>
              <a:t>, S., </a:t>
            </a:r>
            <a:r>
              <a:rPr lang="en-US" sz="2000" dirty="0" err="1"/>
              <a:t>Morán</a:t>
            </a:r>
            <a:r>
              <a:rPr lang="en-US" sz="2000" dirty="0"/>
              <a:t>, M. F., Martínez-Ortiz, I., Fernández-</a:t>
            </a:r>
            <a:r>
              <a:rPr lang="en-US" sz="2000" dirty="0" err="1"/>
              <a:t>Manjón</a:t>
            </a:r>
            <a:r>
              <a:rPr lang="en-US" sz="2000" dirty="0"/>
              <a:t>, B., &amp; Díaz-</a:t>
            </a:r>
            <a:r>
              <a:rPr lang="en-US" sz="2000" dirty="0" err="1"/>
              <a:t>Mardomingo</a:t>
            </a:r>
            <a:r>
              <a:rPr lang="en-US" sz="2000" dirty="0"/>
              <a:t>, M. C. (2018). Using game technology to automatize neuropsychological tests and research in active aging. Proceedings of the 4th EAI International Conference on Smart Objects and Technologies for Social Good - </a:t>
            </a:r>
            <a:r>
              <a:rPr lang="en-US" sz="2000" dirty="0" err="1"/>
              <a:t>Goodtechs</a:t>
            </a:r>
            <a:r>
              <a:rPr lang="en-US" sz="2000" dirty="0"/>
              <a:t> '18. https://doi.org/10.1145/3284869.3284887 </a:t>
            </a:r>
          </a:p>
        </p:txBody>
      </p:sp>
    </p:spTree>
    <p:extLst>
      <p:ext uri="{BB962C8B-B14F-4D97-AF65-F5344CB8AC3E}">
        <p14:creationId xmlns:p14="http://schemas.microsoft.com/office/powerpoint/2010/main" val="35870727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876968"/>
            <a:ext cx="3144774" cy="1645920"/>
          </a:xfrm>
        </p:spPr>
        <p:txBody>
          <a:bodyPr/>
          <a:lstStyle/>
          <a:p>
            <a:r>
              <a:rPr lang="en-US" dirty="0"/>
              <a:t>The Participants and the 2 versions of the 15-OT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660048"/>
            <a:ext cx="3144774" cy="3511296"/>
          </a:xfrm>
        </p:spPr>
        <p:txBody>
          <a:bodyPr/>
          <a:lstStyle/>
          <a:p>
            <a:r>
              <a:rPr lang="en-US" dirty="0"/>
              <a:t>The data gathered by the participants and the tests that were employed in either computerized or paper fashion.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30FF43-53D7-457B-84D9-0CA68D423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222" y="373804"/>
            <a:ext cx="3962953" cy="21053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644247-8A85-47C8-856C-21C7952C2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458" y="3692981"/>
            <a:ext cx="3610479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1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868424"/>
            <a:ext cx="3144774" cy="1645920"/>
          </a:xfrm>
        </p:spPr>
        <p:txBody>
          <a:bodyPr/>
          <a:lstStyle/>
          <a:p>
            <a:r>
              <a:rPr lang="en-US" dirty="0"/>
              <a:t>The Process in Choosing the Participants and the Test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651504"/>
            <a:ext cx="3144774" cy="3511296"/>
          </a:xfrm>
        </p:spPr>
        <p:txBody>
          <a:bodyPr/>
          <a:lstStyle/>
          <a:p>
            <a:r>
              <a:rPr lang="en-US" dirty="0"/>
              <a:t>Screenshot of the participants running the test and the experiment procedure.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8AE98-01C4-4BC7-BBB5-ACA68CB84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643" y="603504"/>
            <a:ext cx="3658111" cy="31532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7DC31A-422D-4845-AA90-700C8512F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985" y="4015809"/>
            <a:ext cx="3591426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4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868424"/>
            <a:ext cx="3144774" cy="1645920"/>
          </a:xfrm>
        </p:spPr>
        <p:txBody>
          <a:bodyPr/>
          <a:lstStyle/>
          <a:p>
            <a:r>
              <a:rPr lang="en-US" dirty="0"/>
              <a:t>Test Results Part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651504"/>
            <a:ext cx="3144774" cy="3511296"/>
          </a:xfrm>
        </p:spPr>
        <p:txBody>
          <a:bodyPr/>
          <a:lstStyle/>
          <a:p>
            <a:r>
              <a:rPr lang="en-US" dirty="0"/>
              <a:t>The Score and Time comparison between the paper and computer version of the test.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FF373E-8FCD-41C8-8824-2B6521456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300" y="309391"/>
            <a:ext cx="4086795" cy="43249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9CCD7A-4ECE-4D89-B54E-823C2FE6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300" y="4634345"/>
            <a:ext cx="4086795" cy="19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391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460DFF-D318-4773-926B-3B0B6F2A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868424"/>
            <a:ext cx="3144774" cy="1645920"/>
          </a:xfrm>
        </p:spPr>
        <p:txBody>
          <a:bodyPr/>
          <a:lstStyle/>
          <a:p>
            <a:r>
              <a:rPr lang="en-US" dirty="0"/>
              <a:t>Test Results Part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D0759-A103-44CB-AD58-93A9395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651504"/>
            <a:ext cx="3144774" cy="3511296"/>
          </a:xfrm>
        </p:spPr>
        <p:txBody>
          <a:bodyPr/>
          <a:lstStyle/>
          <a:p>
            <a:r>
              <a:rPr lang="en-US" dirty="0"/>
              <a:t>More results regarding time per question and the technology use per participant.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DE3E61-95E7-4892-A61D-6A6F63E3B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300" y="733049"/>
            <a:ext cx="4058216" cy="2695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9E2A2A-5490-4F26-B6D6-E3C92952E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300" y="3491568"/>
            <a:ext cx="4058216" cy="267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080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Game Technology to Automatize Neuropsychological Tests and Research in Active 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Computerized version provides new data than the paper version related to detecting cognitive issues in older people</a:t>
            </a:r>
          </a:p>
          <a:p>
            <a:r>
              <a:rPr lang="en-US" sz="2000" dirty="0"/>
              <a:t>Regarding using the Unity engine to create and automize this application, it was a success and shows how game engine technology can be used in many fields than just game development (as said in the paper: medicine, education, etc.)</a:t>
            </a:r>
          </a:p>
          <a:p>
            <a:r>
              <a:rPr lang="en-US" sz="2000" dirty="0"/>
              <a:t>Called “serious games”</a:t>
            </a:r>
          </a:p>
        </p:txBody>
      </p:sp>
    </p:spTree>
    <p:extLst>
      <p:ext uri="{BB962C8B-B14F-4D97-AF65-F5344CB8AC3E}">
        <p14:creationId xmlns:p14="http://schemas.microsoft.com/office/powerpoint/2010/main" val="31672112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52DB-A11F-4A25-B465-77AFD049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Game Technology to Automatize Neuropsychological Tests and Research in Active 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8522D-5E16-482E-BEE2-C528561E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Only 18 participants of a specific demographic (healthy old men and women (12W/6M)), very limited sample size (mentioned that next tests will have a much bigger sample size)</a:t>
            </a:r>
          </a:p>
          <a:p>
            <a:r>
              <a:rPr lang="en-US" sz="2000" dirty="0"/>
              <a:t>While the computerized version does offer more auxiliary data from the tests, it does perform slightly worse from the paper version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08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76DEF-3253-421C-AA4B-32E3C781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Prospects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F4ECD-37D5-4897-83DD-2731839EA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More research and testing needs to be done to compare the two different workflows and see how much of a difference there is by using a game engine rather than not</a:t>
            </a:r>
          </a:p>
          <a:p>
            <a:r>
              <a:rPr lang="en-US" sz="2400" dirty="0"/>
              <a:t>Game Engine Technology continues to improve to this day to add more tools and functionalities to allow studios to add more to their games and </a:t>
            </a:r>
            <a:r>
              <a:rPr lang="en-US" sz="2400"/>
              <a:t>other projects</a:t>
            </a:r>
            <a:endParaRPr lang="en-US" sz="2400" dirty="0"/>
          </a:p>
          <a:p>
            <a:r>
              <a:rPr lang="en-US" sz="2400" dirty="0"/>
              <a:t>New applications can be done with game engines in the future depending on what new features are implemented (deeper presence in education and simulation)</a:t>
            </a:r>
          </a:p>
        </p:txBody>
      </p:sp>
    </p:spTree>
    <p:extLst>
      <p:ext uri="{BB962C8B-B14F-4D97-AF65-F5344CB8AC3E}">
        <p14:creationId xmlns:p14="http://schemas.microsoft.com/office/powerpoint/2010/main" val="36517397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47E42-950B-4051-A74B-2D90A379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609506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9927E4-E194-47BE-91C2-B87D50CF51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92E9E5-79AF-4029-8FCA-9C327D54FD8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E34A532A-EA0D-41F9-B458-AF9358EF2F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{3CC5ECD0-0273-4CF2-AAAB-FB4D64FC15F8}tf56410444_win32</Template>
  <TotalTime>269</TotalTime>
  <Words>1997</Words>
  <Application>Microsoft Office PowerPoint</Application>
  <PresentationFormat>Widescreen</PresentationFormat>
  <Paragraphs>116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Avenir Next LT Pro</vt:lpstr>
      <vt:lpstr>Avenir Next LT Pro Light</vt:lpstr>
      <vt:lpstr>Garamond</vt:lpstr>
      <vt:lpstr>SavonVTI</vt:lpstr>
      <vt:lpstr>Applications of Game Engine Technology</vt:lpstr>
      <vt:lpstr>Game Engines</vt:lpstr>
      <vt:lpstr>Animation and Film</vt:lpstr>
      <vt:lpstr>Fortnite: Supercharging CG Animation Pipelines with Game Engine Technology</vt:lpstr>
      <vt:lpstr>VFX real-time rendering in Unreal Engine</vt:lpstr>
      <vt:lpstr>Project Content used for the Trailer</vt:lpstr>
      <vt:lpstr>Fortnite: Supercharging CG Animation Pipelines with Game Engine Technology</vt:lpstr>
      <vt:lpstr>Fortnite: Supercharging CG Animation Pipelines with Game Engine Technology</vt:lpstr>
      <vt:lpstr>Application of Engine Technology and in 3D Animation Production</vt:lpstr>
      <vt:lpstr>Halo Effect</vt:lpstr>
      <vt:lpstr>Shadow Effects</vt:lpstr>
      <vt:lpstr>HDRI Effects</vt:lpstr>
      <vt:lpstr>Application of Engine Technology and in 3D Animation Production</vt:lpstr>
      <vt:lpstr>Application of Engine Technology and in 3D Animation Production</vt:lpstr>
      <vt:lpstr>Interactive movie design based on the game engine technology</vt:lpstr>
      <vt:lpstr>Production Workflow Diagrams</vt:lpstr>
      <vt:lpstr>Interactive movie design based on the game engine technology</vt:lpstr>
      <vt:lpstr>Interactive movie design based on the game engine technology</vt:lpstr>
      <vt:lpstr>Development of Character Design Frameworks using Game Engine: Unreal Engine</vt:lpstr>
      <vt:lpstr>Unreal Engine Production</vt:lpstr>
      <vt:lpstr>Unreal Engine Production</vt:lpstr>
      <vt:lpstr>Production and Post Production Comparison</vt:lpstr>
      <vt:lpstr>Development of Character Design Frameworks using Game Engine: Unreal Engine</vt:lpstr>
      <vt:lpstr>Development of Character Design Frameworks using Game Engine: Unreal Engine</vt:lpstr>
      <vt:lpstr>Simulation And Education</vt:lpstr>
      <vt:lpstr>Development of Laparoscopic Cholecystectomy Simulator Based on Unity Game Engine</vt:lpstr>
      <vt:lpstr>The Simulator in action</vt:lpstr>
      <vt:lpstr>Evaluation and Feedback of the Simulator</vt:lpstr>
      <vt:lpstr>Development of Laparoscopic Cholecystectomy Simulator Based on Unity Game Engine</vt:lpstr>
      <vt:lpstr>Development of Laparoscopic Cholecystectomy Simulator Based on Unity Game Engine</vt:lpstr>
      <vt:lpstr>Using Game Technology to Automatize Neuropsychological Tests and Research in Active Aging</vt:lpstr>
      <vt:lpstr>The Participants and the 2 versions of the 15-OT</vt:lpstr>
      <vt:lpstr>The Process in Choosing the Participants and the Test</vt:lpstr>
      <vt:lpstr>Test Results Part 1</vt:lpstr>
      <vt:lpstr>Test Results Part 2</vt:lpstr>
      <vt:lpstr>Using Game Technology to Automatize Neuropsychological Tests and Research in Active Aging</vt:lpstr>
      <vt:lpstr>Using Game Technology to Automatize Neuropsychological Tests and Research in Active Aging</vt:lpstr>
      <vt:lpstr>Prospects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Applications of Game Engine Technology</dc:title>
  <dc:creator>Aditya</dc:creator>
  <cp:lastModifiedBy>Aditya Oka</cp:lastModifiedBy>
  <cp:revision>24</cp:revision>
  <dcterms:created xsi:type="dcterms:W3CDTF">2022-02-21T17:36:12Z</dcterms:created>
  <dcterms:modified xsi:type="dcterms:W3CDTF">2022-02-21T22:51:49Z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